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8"/>
  </p:notesMasterIdLst>
  <p:handoutMasterIdLst>
    <p:handoutMasterId r:id="rId59"/>
  </p:handoutMasterIdLst>
  <p:sldIdLst>
    <p:sldId id="257" r:id="rId5"/>
    <p:sldId id="299" r:id="rId6"/>
    <p:sldId id="300" r:id="rId7"/>
    <p:sldId id="301" r:id="rId8"/>
    <p:sldId id="302" r:id="rId9"/>
    <p:sldId id="303" r:id="rId10"/>
    <p:sldId id="304" r:id="rId11"/>
    <p:sldId id="305" r:id="rId12"/>
    <p:sldId id="306" r:id="rId13"/>
    <p:sldId id="263" r:id="rId14"/>
    <p:sldId id="264" r:id="rId15"/>
    <p:sldId id="265" r:id="rId16"/>
    <p:sldId id="266" r:id="rId17"/>
    <p:sldId id="267" r:id="rId18"/>
    <p:sldId id="268" r:id="rId19"/>
    <p:sldId id="269" r:id="rId20"/>
    <p:sldId id="270" r:id="rId21"/>
    <p:sldId id="271" r:id="rId22"/>
    <p:sldId id="317" r:id="rId23"/>
    <p:sldId id="272" r:id="rId24"/>
    <p:sldId id="273" r:id="rId25"/>
    <p:sldId id="319" r:id="rId26"/>
    <p:sldId id="311" r:id="rId27"/>
    <p:sldId id="320" r:id="rId28"/>
    <p:sldId id="312" r:id="rId29"/>
    <p:sldId id="321" r:id="rId30"/>
    <p:sldId id="313" r:id="rId31"/>
    <p:sldId id="322" r:id="rId32"/>
    <p:sldId id="314" r:id="rId33"/>
    <p:sldId id="329" r:id="rId34"/>
    <p:sldId id="315" r:id="rId35"/>
    <p:sldId id="327" r:id="rId36"/>
    <p:sldId id="318" r:id="rId37"/>
    <p:sldId id="328" r:id="rId38"/>
    <p:sldId id="316" r:id="rId39"/>
    <p:sldId id="330" r:id="rId40"/>
    <p:sldId id="283" r:id="rId41"/>
    <p:sldId id="284" r:id="rId42"/>
    <p:sldId id="285" r:id="rId43"/>
    <p:sldId id="286" r:id="rId44"/>
    <p:sldId id="307" r:id="rId45"/>
    <p:sldId id="287" r:id="rId46"/>
    <p:sldId id="332" r:id="rId47"/>
    <p:sldId id="331" r:id="rId48"/>
    <p:sldId id="333" r:id="rId49"/>
    <p:sldId id="334" r:id="rId50"/>
    <p:sldId id="335" r:id="rId51"/>
    <p:sldId id="336" r:id="rId52"/>
    <p:sldId id="337" r:id="rId53"/>
    <p:sldId id="339" r:id="rId54"/>
    <p:sldId id="308" r:id="rId55"/>
    <p:sldId id="309" r:id="rId56"/>
    <p:sldId id="260" r:id="rId57"/>
  </p:sldIdLst>
  <p:sldSz cx="9906000" cy="6858000" type="A4"/>
  <p:notesSz cx="6858000" cy="9144000"/>
  <p:embeddedFontLst>
    <p:embeddedFont>
      <p:font typeface="Segoe UI" panose="020B0502040204020203" pitchFamily="3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FlandersArtSans-Regular" panose="020B0604020202020204" charset="0"/>
      <p:regular r:id="rId68"/>
    </p:embeddedFont>
    <p:embeddedFont>
      <p:font typeface="FlandersArtSans-Light" panose="020B0604020202020204" charset="0"/>
      <p:regular r:id="rId69"/>
    </p:embeddedFont>
    <p:embeddedFont>
      <p:font typeface="Helvetica Neue" panose="020B0604020202020204" charset="0"/>
      <p:regular r:id="rId70"/>
      <p:bold r:id="rId71"/>
      <p:italic r:id="rId72"/>
      <p:boldItalic r:id="rId73"/>
    </p:embeddedFont>
    <p:embeddedFont>
      <p:font typeface="FlandersArtSans-Bold" panose="020B0604020202020204" charset="0"/>
      <p:bold r:id="rId74"/>
    </p:embeddedFont>
    <p:embeddedFont>
      <p:font typeface="Georgia" panose="02040502050405020303" pitchFamily="18" charset="0"/>
      <p:regular r:id="rId75"/>
      <p:bold r:id="rId76"/>
      <p:italic r:id="rId77"/>
      <p:boldItalic r:id="rId78"/>
    </p:embeddedFont>
  </p:embeddedFontLst>
  <p:defaultTextStyle>
    <a:defPPr>
      <a:defRPr lang="nl-BE"/>
    </a:defPPr>
    <a:lvl1pPr marL="0" algn="l" defTabSz="914235" rtl="0" eaLnBrk="1" latinLnBrk="0" hangingPunct="1">
      <a:defRPr sz="1799" kern="1200">
        <a:solidFill>
          <a:schemeClr val="tx1"/>
        </a:solidFill>
        <a:latin typeface="+mn-lt"/>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025" autoAdjust="0"/>
    <p:restoredTop sz="94660"/>
  </p:normalViewPr>
  <p:slideViewPr>
    <p:cSldViewPr snapToGrid="0">
      <p:cViewPr varScale="1">
        <p:scale>
          <a:sx n="71" d="100"/>
          <a:sy n="71" d="100"/>
        </p:scale>
        <p:origin x="78" y="1386"/>
      </p:cViewPr>
      <p:guideLst/>
    </p:cSldViewPr>
  </p:slideViewPr>
  <p:notesTextViewPr>
    <p:cViewPr>
      <p:scale>
        <a:sx n="1" d="1"/>
        <a:sy n="1" d="1"/>
      </p:scale>
      <p:origin x="0" y="0"/>
    </p:cViewPr>
  </p:notesTextViewPr>
  <p:sorterViewPr>
    <p:cViewPr varScale="1">
      <p:scale>
        <a:sx n="1" d="1"/>
        <a:sy n="1" d="1"/>
      </p:scale>
      <p:origin x="0" y="-16662"/>
    </p:cViewPr>
  </p:sorterViewPr>
  <p:notesViewPr>
    <p:cSldViewPr snapToGrid="0">
      <p:cViewPr varScale="1">
        <p:scale>
          <a:sx n="101" d="100"/>
          <a:sy n="101" d="100"/>
        </p:scale>
        <p:origin x="26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7" Type="http://schemas.openxmlformats.org/officeDocument/2006/relationships/slide" Target="slides/slide3.xml"/><Relationship Id="rId71"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2.fntdata"/><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3.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7"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16/05/2018</a:t>
            </a:fld>
            <a:endParaRPr lang="nl-BE"/>
          </a:p>
        </p:txBody>
      </p:sp>
      <p:sp>
        <p:nvSpPr>
          <p:cNvPr id="8" name="Footer Placeholder 3"/>
          <p:cNvSpPr>
            <a:spLocks noGrp="1"/>
          </p:cNvSpPr>
          <p:nvPr>
            <p:ph type="ftr" sz="quarter" idx="2"/>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9" name="Slide Number Placeholder 4"/>
          <p:cNvSpPr>
            <a:spLocks noGrp="1"/>
          </p:cNvSpPr>
          <p:nvPr>
            <p:ph type="sldNum" sz="quarter" idx="3"/>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3906562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8"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9"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16/05/2018</a:t>
            </a:fld>
            <a:endParaRPr lang="nl-BE"/>
          </a:p>
        </p:txBody>
      </p:sp>
      <p:sp>
        <p:nvSpPr>
          <p:cNvPr id="10" name="Footer Placeholder 3"/>
          <p:cNvSpPr>
            <a:spLocks noGrp="1"/>
          </p:cNvSpPr>
          <p:nvPr>
            <p:ph type="ftr" sz="quarter" idx="4"/>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11" name="Slide Number Placeholder 4"/>
          <p:cNvSpPr>
            <a:spLocks noGrp="1"/>
          </p:cNvSpPr>
          <p:nvPr>
            <p:ph type="sldNum" sz="quarter" idx="5"/>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2944797008"/>
      </p:ext>
    </p:extLst>
  </p:cSld>
  <p:clrMap bg1="lt1" tx1="dk1" bg2="lt2" tx2="dk2" accent1="accent1" accent2="accent2" accent3="accent3" accent4="accent4" accent5="accent5" accent6="accent6" hlink="hlink" folHlink="folHlink"/>
  <p:notesStyle>
    <a:lvl1pPr marL="171419"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1pPr>
    <a:lvl2pPr marL="36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2pPr>
    <a:lvl3pPr marL="54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3pPr>
    <a:lvl4pPr marL="72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4pPr>
    <a:lvl5pPr marL="90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5pPr>
    <a:lvl6pPr marL="2285588" algn="l" defTabSz="914235" rtl="0" eaLnBrk="1" latinLnBrk="0" hangingPunct="1">
      <a:defRPr sz="1200" kern="1200">
        <a:solidFill>
          <a:schemeClr val="tx1"/>
        </a:solidFill>
        <a:latin typeface="+mn-lt"/>
        <a:ea typeface="+mn-ea"/>
        <a:cs typeface="+mn-cs"/>
      </a:defRPr>
    </a:lvl6pPr>
    <a:lvl7pPr marL="2742705" algn="l" defTabSz="914235" rtl="0" eaLnBrk="1" latinLnBrk="0" hangingPunct="1">
      <a:defRPr sz="1200" kern="1200">
        <a:solidFill>
          <a:schemeClr val="tx1"/>
        </a:solidFill>
        <a:latin typeface="+mn-lt"/>
        <a:ea typeface="+mn-ea"/>
        <a:cs typeface="+mn-cs"/>
      </a:defRPr>
    </a:lvl7pPr>
    <a:lvl8pPr marL="3199823" algn="l" defTabSz="914235" rtl="0" eaLnBrk="1" latinLnBrk="0" hangingPunct="1">
      <a:defRPr sz="1200" kern="1200">
        <a:solidFill>
          <a:schemeClr val="tx1"/>
        </a:solidFill>
        <a:latin typeface="+mn-lt"/>
        <a:ea typeface="+mn-ea"/>
        <a:cs typeface="+mn-cs"/>
      </a:defRPr>
    </a:lvl8pPr>
    <a:lvl9pPr marL="3656940" algn="l" defTabSz="9142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a:t>
            </a:fld>
            <a:endParaRPr lang="nl-BE">
              <a:latin typeface="FlandersArtSans-Regular" panose="00000500000000000000" pitchFamily="2" charset="0"/>
            </a:endParaRPr>
          </a:p>
        </p:txBody>
      </p:sp>
    </p:spTree>
    <p:extLst>
      <p:ext uri="{BB962C8B-B14F-4D97-AF65-F5344CB8AC3E}">
        <p14:creationId xmlns:p14="http://schemas.microsoft.com/office/powerpoint/2010/main" val="2967988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14</a:t>
            </a:fld>
            <a:endParaRPr lang="nl-BE">
              <a:latin typeface="FlandersArtSans-Regular" panose="00000500000000000000" pitchFamily="2" charset="0"/>
            </a:endParaRPr>
          </a:p>
        </p:txBody>
      </p:sp>
    </p:spTree>
    <p:extLst>
      <p:ext uri="{BB962C8B-B14F-4D97-AF65-F5344CB8AC3E}">
        <p14:creationId xmlns:p14="http://schemas.microsoft.com/office/powerpoint/2010/main" val="3800749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15</a:t>
            </a:fld>
            <a:endParaRPr lang="nl-BE">
              <a:latin typeface="FlandersArtSans-Regular" panose="00000500000000000000" pitchFamily="2" charset="0"/>
            </a:endParaRPr>
          </a:p>
        </p:txBody>
      </p:sp>
    </p:spTree>
    <p:extLst>
      <p:ext uri="{BB962C8B-B14F-4D97-AF65-F5344CB8AC3E}">
        <p14:creationId xmlns:p14="http://schemas.microsoft.com/office/powerpoint/2010/main" val="281294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16</a:t>
            </a:fld>
            <a:endParaRPr lang="nl-BE">
              <a:latin typeface="FlandersArtSans-Regular" panose="00000500000000000000" pitchFamily="2" charset="0"/>
            </a:endParaRPr>
          </a:p>
        </p:txBody>
      </p:sp>
    </p:spTree>
    <p:extLst>
      <p:ext uri="{BB962C8B-B14F-4D97-AF65-F5344CB8AC3E}">
        <p14:creationId xmlns:p14="http://schemas.microsoft.com/office/powerpoint/2010/main" val="597104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17</a:t>
            </a:fld>
            <a:endParaRPr lang="nl-BE">
              <a:latin typeface="FlandersArtSans-Regular" panose="00000500000000000000" pitchFamily="2" charset="0"/>
            </a:endParaRPr>
          </a:p>
        </p:txBody>
      </p:sp>
    </p:spTree>
    <p:extLst>
      <p:ext uri="{BB962C8B-B14F-4D97-AF65-F5344CB8AC3E}">
        <p14:creationId xmlns:p14="http://schemas.microsoft.com/office/powerpoint/2010/main" val="61826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18</a:t>
            </a:fld>
            <a:endParaRPr lang="nl-BE">
              <a:latin typeface="FlandersArtSans-Regular" panose="00000500000000000000" pitchFamily="2" charset="0"/>
            </a:endParaRPr>
          </a:p>
        </p:txBody>
      </p:sp>
    </p:spTree>
    <p:extLst>
      <p:ext uri="{BB962C8B-B14F-4D97-AF65-F5344CB8AC3E}">
        <p14:creationId xmlns:p14="http://schemas.microsoft.com/office/powerpoint/2010/main" val="1667629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19</a:t>
            </a:fld>
            <a:endParaRPr lang="nl-BE">
              <a:latin typeface="FlandersArtSans-Regular" panose="00000500000000000000" pitchFamily="2" charset="0"/>
            </a:endParaRPr>
          </a:p>
        </p:txBody>
      </p:sp>
    </p:spTree>
    <p:extLst>
      <p:ext uri="{BB962C8B-B14F-4D97-AF65-F5344CB8AC3E}">
        <p14:creationId xmlns:p14="http://schemas.microsoft.com/office/powerpoint/2010/main" val="3042179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20</a:t>
            </a:fld>
            <a:endParaRPr lang="nl-BE">
              <a:latin typeface="FlandersArtSans-Regular" panose="00000500000000000000" pitchFamily="2" charset="0"/>
            </a:endParaRPr>
          </a:p>
        </p:txBody>
      </p:sp>
    </p:spTree>
    <p:extLst>
      <p:ext uri="{BB962C8B-B14F-4D97-AF65-F5344CB8AC3E}">
        <p14:creationId xmlns:p14="http://schemas.microsoft.com/office/powerpoint/2010/main" val="703842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21</a:t>
            </a:fld>
            <a:endParaRPr lang="nl-BE">
              <a:latin typeface="FlandersArtSans-Regular" panose="00000500000000000000" pitchFamily="2" charset="0"/>
            </a:endParaRPr>
          </a:p>
        </p:txBody>
      </p:sp>
    </p:spTree>
    <p:extLst>
      <p:ext uri="{BB962C8B-B14F-4D97-AF65-F5344CB8AC3E}">
        <p14:creationId xmlns:p14="http://schemas.microsoft.com/office/powerpoint/2010/main" val="1861793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22</a:t>
            </a:fld>
            <a:endParaRPr lang="nl-BE">
              <a:latin typeface="FlandersArtSans-Regular" panose="00000500000000000000" pitchFamily="2" charset="0"/>
            </a:endParaRPr>
          </a:p>
        </p:txBody>
      </p:sp>
    </p:spTree>
    <p:extLst>
      <p:ext uri="{BB962C8B-B14F-4D97-AF65-F5344CB8AC3E}">
        <p14:creationId xmlns:p14="http://schemas.microsoft.com/office/powerpoint/2010/main" val="1855385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23</a:t>
            </a:fld>
            <a:endParaRPr lang="nl-BE">
              <a:latin typeface="FlandersArtSans-Regular" panose="00000500000000000000" pitchFamily="2" charset="0"/>
            </a:endParaRPr>
          </a:p>
        </p:txBody>
      </p:sp>
    </p:spTree>
    <p:extLst>
      <p:ext uri="{BB962C8B-B14F-4D97-AF65-F5344CB8AC3E}">
        <p14:creationId xmlns:p14="http://schemas.microsoft.com/office/powerpoint/2010/main" val="3245886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39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24</a:t>
            </a:fld>
            <a:endParaRPr lang="nl-BE">
              <a:latin typeface="FlandersArtSans-Regular" panose="00000500000000000000" pitchFamily="2" charset="0"/>
            </a:endParaRPr>
          </a:p>
        </p:txBody>
      </p:sp>
    </p:spTree>
    <p:extLst>
      <p:ext uri="{BB962C8B-B14F-4D97-AF65-F5344CB8AC3E}">
        <p14:creationId xmlns:p14="http://schemas.microsoft.com/office/powerpoint/2010/main" val="4081588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25</a:t>
            </a:fld>
            <a:endParaRPr lang="nl-BE">
              <a:latin typeface="FlandersArtSans-Regular" panose="00000500000000000000" pitchFamily="2" charset="0"/>
            </a:endParaRPr>
          </a:p>
        </p:txBody>
      </p:sp>
    </p:spTree>
    <p:extLst>
      <p:ext uri="{BB962C8B-B14F-4D97-AF65-F5344CB8AC3E}">
        <p14:creationId xmlns:p14="http://schemas.microsoft.com/office/powerpoint/2010/main" val="369948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26</a:t>
            </a:fld>
            <a:endParaRPr lang="nl-BE">
              <a:latin typeface="FlandersArtSans-Regular" panose="00000500000000000000" pitchFamily="2" charset="0"/>
            </a:endParaRPr>
          </a:p>
        </p:txBody>
      </p:sp>
    </p:spTree>
    <p:extLst>
      <p:ext uri="{BB962C8B-B14F-4D97-AF65-F5344CB8AC3E}">
        <p14:creationId xmlns:p14="http://schemas.microsoft.com/office/powerpoint/2010/main" val="3953732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27</a:t>
            </a:fld>
            <a:endParaRPr lang="nl-BE">
              <a:latin typeface="FlandersArtSans-Regular" panose="00000500000000000000" pitchFamily="2" charset="0"/>
            </a:endParaRPr>
          </a:p>
        </p:txBody>
      </p:sp>
    </p:spTree>
    <p:extLst>
      <p:ext uri="{BB962C8B-B14F-4D97-AF65-F5344CB8AC3E}">
        <p14:creationId xmlns:p14="http://schemas.microsoft.com/office/powerpoint/2010/main" val="3162561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28</a:t>
            </a:fld>
            <a:endParaRPr lang="nl-BE">
              <a:latin typeface="FlandersArtSans-Regular" panose="00000500000000000000" pitchFamily="2" charset="0"/>
            </a:endParaRPr>
          </a:p>
        </p:txBody>
      </p:sp>
    </p:spTree>
    <p:extLst>
      <p:ext uri="{BB962C8B-B14F-4D97-AF65-F5344CB8AC3E}">
        <p14:creationId xmlns:p14="http://schemas.microsoft.com/office/powerpoint/2010/main" val="770535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29</a:t>
            </a:fld>
            <a:endParaRPr lang="nl-BE">
              <a:latin typeface="FlandersArtSans-Regular" panose="00000500000000000000" pitchFamily="2" charset="0"/>
            </a:endParaRPr>
          </a:p>
        </p:txBody>
      </p:sp>
    </p:spTree>
    <p:extLst>
      <p:ext uri="{BB962C8B-B14F-4D97-AF65-F5344CB8AC3E}">
        <p14:creationId xmlns:p14="http://schemas.microsoft.com/office/powerpoint/2010/main" val="1665199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30</a:t>
            </a:fld>
            <a:endParaRPr lang="nl-BE">
              <a:latin typeface="FlandersArtSans-Regular" panose="00000500000000000000" pitchFamily="2" charset="0"/>
            </a:endParaRPr>
          </a:p>
        </p:txBody>
      </p:sp>
    </p:spTree>
    <p:extLst>
      <p:ext uri="{BB962C8B-B14F-4D97-AF65-F5344CB8AC3E}">
        <p14:creationId xmlns:p14="http://schemas.microsoft.com/office/powerpoint/2010/main" val="746357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31</a:t>
            </a:fld>
            <a:endParaRPr lang="nl-BE">
              <a:latin typeface="FlandersArtSans-Regular" panose="00000500000000000000" pitchFamily="2" charset="0"/>
            </a:endParaRPr>
          </a:p>
        </p:txBody>
      </p:sp>
    </p:spTree>
    <p:extLst>
      <p:ext uri="{BB962C8B-B14F-4D97-AF65-F5344CB8AC3E}">
        <p14:creationId xmlns:p14="http://schemas.microsoft.com/office/powerpoint/2010/main" val="14367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32</a:t>
            </a:fld>
            <a:endParaRPr lang="nl-BE">
              <a:latin typeface="FlandersArtSans-Regular" panose="00000500000000000000" pitchFamily="2" charset="0"/>
            </a:endParaRPr>
          </a:p>
        </p:txBody>
      </p:sp>
    </p:spTree>
    <p:extLst>
      <p:ext uri="{BB962C8B-B14F-4D97-AF65-F5344CB8AC3E}">
        <p14:creationId xmlns:p14="http://schemas.microsoft.com/office/powerpoint/2010/main" val="1622911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33</a:t>
            </a:fld>
            <a:endParaRPr lang="nl-BE">
              <a:latin typeface="FlandersArtSans-Regular" panose="00000500000000000000" pitchFamily="2" charset="0"/>
            </a:endParaRPr>
          </a:p>
        </p:txBody>
      </p:sp>
    </p:spTree>
    <p:extLst>
      <p:ext uri="{BB962C8B-B14F-4D97-AF65-F5344CB8AC3E}">
        <p14:creationId xmlns:p14="http://schemas.microsoft.com/office/powerpoint/2010/main" val="551934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ea typeface="Arial"/>
                <a:cs typeface="Arial"/>
                <a:sym typeface="Arial"/>
              </a:rPr>
              <a:t>R</a:t>
            </a:r>
            <a:endParaRPr sz="1100" b="0" i="0" u="none" strike="noStrike" cap="none">
              <a:solidFill>
                <a:srgbClr val="000000"/>
              </a:solidFill>
              <a:ea typeface="Arial"/>
              <a:cs typeface="Arial"/>
              <a:sym typeface="Arial"/>
            </a:endParaRPr>
          </a:p>
        </p:txBody>
      </p:sp>
      <p:sp>
        <p:nvSpPr>
          <p:cNvPr id="191" name="Shape 191"/>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74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34</a:t>
            </a:fld>
            <a:endParaRPr lang="nl-BE">
              <a:latin typeface="FlandersArtSans-Regular" panose="00000500000000000000" pitchFamily="2" charset="0"/>
            </a:endParaRPr>
          </a:p>
        </p:txBody>
      </p:sp>
    </p:spTree>
    <p:extLst>
      <p:ext uri="{BB962C8B-B14F-4D97-AF65-F5344CB8AC3E}">
        <p14:creationId xmlns:p14="http://schemas.microsoft.com/office/powerpoint/2010/main" val="1228873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35</a:t>
            </a:fld>
            <a:endParaRPr lang="nl-BE">
              <a:latin typeface="FlandersArtSans-Regular" panose="00000500000000000000" pitchFamily="2" charset="0"/>
            </a:endParaRPr>
          </a:p>
        </p:txBody>
      </p:sp>
    </p:spTree>
    <p:extLst>
      <p:ext uri="{BB962C8B-B14F-4D97-AF65-F5344CB8AC3E}">
        <p14:creationId xmlns:p14="http://schemas.microsoft.com/office/powerpoint/2010/main" val="3540208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36</a:t>
            </a:fld>
            <a:endParaRPr lang="nl-BE">
              <a:latin typeface="FlandersArtSans-Regular" panose="00000500000000000000" pitchFamily="2" charset="0"/>
            </a:endParaRPr>
          </a:p>
        </p:txBody>
      </p:sp>
    </p:spTree>
    <p:extLst>
      <p:ext uri="{BB962C8B-B14F-4D97-AF65-F5344CB8AC3E}">
        <p14:creationId xmlns:p14="http://schemas.microsoft.com/office/powerpoint/2010/main" val="917058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37</a:t>
            </a:fld>
            <a:endParaRPr lang="nl-BE">
              <a:latin typeface="FlandersArtSans-Regular" panose="00000500000000000000" pitchFamily="2" charset="0"/>
            </a:endParaRPr>
          </a:p>
        </p:txBody>
      </p:sp>
    </p:spTree>
    <p:extLst>
      <p:ext uri="{BB962C8B-B14F-4D97-AF65-F5344CB8AC3E}">
        <p14:creationId xmlns:p14="http://schemas.microsoft.com/office/powerpoint/2010/main" val="1135442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38</a:t>
            </a:fld>
            <a:endParaRPr lang="nl-BE">
              <a:latin typeface="FlandersArtSans-Regular" panose="00000500000000000000" pitchFamily="2" charset="0"/>
            </a:endParaRPr>
          </a:p>
        </p:txBody>
      </p:sp>
    </p:spTree>
    <p:extLst>
      <p:ext uri="{BB962C8B-B14F-4D97-AF65-F5344CB8AC3E}">
        <p14:creationId xmlns:p14="http://schemas.microsoft.com/office/powerpoint/2010/main" val="2574921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39</a:t>
            </a:fld>
            <a:endParaRPr lang="nl-BE">
              <a:latin typeface="FlandersArtSans-Regular" panose="00000500000000000000" pitchFamily="2" charset="0"/>
            </a:endParaRPr>
          </a:p>
        </p:txBody>
      </p:sp>
    </p:spTree>
    <p:extLst>
      <p:ext uri="{BB962C8B-B14F-4D97-AF65-F5344CB8AC3E}">
        <p14:creationId xmlns:p14="http://schemas.microsoft.com/office/powerpoint/2010/main" val="2163199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40</a:t>
            </a:fld>
            <a:endParaRPr lang="nl-BE">
              <a:latin typeface="FlandersArtSans-Regular" panose="00000500000000000000" pitchFamily="2" charset="0"/>
            </a:endParaRPr>
          </a:p>
        </p:txBody>
      </p:sp>
    </p:spTree>
    <p:extLst>
      <p:ext uri="{BB962C8B-B14F-4D97-AF65-F5344CB8AC3E}">
        <p14:creationId xmlns:p14="http://schemas.microsoft.com/office/powerpoint/2010/main" val="3564986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42</a:t>
            </a:fld>
            <a:endParaRPr lang="nl-BE">
              <a:latin typeface="FlandersArtSans-Regular" panose="00000500000000000000" pitchFamily="2" charset="0"/>
            </a:endParaRPr>
          </a:p>
        </p:txBody>
      </p:sp>
    </p:spTree>
    <p:extLst>
      <p:ext uri="{BB962C8B-B14F-4D97-AF65-F5344CB8AC3E}">
        <p14:creationId xmlns:p14="http://schemas.microsoft.com/office/powerpoint/2010/main" val="1944523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51</a:t>
            </a:fld>
            <a:endParaRPr lang="nl-BE">
              <a:latin typeface="FlandersArtSans-Regular" panose="00000500000000000000" pitchFamily="2" charset="0"/>
            </a:endParaRPr>
          </a:p>
        </p:txBody>
      </p:sp>
    </p:spTree>
    <p:extLst>
      <p:ext uri="{BB962C8B-B14F-4D97-AF65-F5344CB8AC3E}">
        <p14:creationId xmlns:p14="http://schemas.microsoft.com/office/powerpoint/2010/main" val="379994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52</a:t>
            </a:fld>
            <a:endParaRPr lang="nl-BE">
              <a:latin typeface="FlandersArtSans-Regular" panose="00000500000000000000" pitchFamily="2" charset="0"/>
            </a:endParaRPr>
          </a:p>
        </p:txBody>
      </p:sp>
    </p:spTree>
    <p:extLst>
      <p:ext uri="{BB962C8B-B14F-4D97-AF65-F5344CB8AC3E}">
        <p14:creationId xmlns:p14="http://schemas.microsoft.com/office/powerpoint/2010/main" val="226480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4" name="Shape 20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R</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6858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7" name="Shape 24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J</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84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10</a:t>
            </a:fld>
            <a:endParaRPr lang="nl-BE">
              <a:latin typeface="FlandersArtSans-Regular" panose="00000500000000000000" pitchFamily="2" charset="0"/>
            </a:endParaRPr>
          </a:p>
        </p:txBody>
      </p:sp>
    </p:spTree>
    <p:extLst>
      <p:ext uri="{BB962C8B-B14F-4D97-AF65-F5344CB8AC3E}">
        <p14:creationId xmlns:p14="http://schemas.microsoft.com/office/powerpoint/2010/main" val="279945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11</a:t>
            </a:fld>
            <a:endParaRPr lang="nl-BE">
              <a:latin typeface="FlandersArtSans-Regular" panose="00000500000000000000" pitchFamily="2" charset="0"/>
            </a:endParaRPr>
          </a:p>
        </p:txBody>
      </p:sp>
    </p:spTree>
    <p:extLst>
      <p:ext uri="{BB962C8B-B14F-4D97-AF65-F5344CB8AC3E}">
        <p14:creationId xmlns:p14="http://schemas.microsoft.com/office/powerpoint/2010/main" val="342922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12</a:t>
            </a:fld>
            <a:endParaRPr lang="nl-BE">
              <a:latin typeface="FlandersArtSans-Regular" panose="00000500000000000000" pitchFamily="2" charset="0"/>
            </a:endParaRPr>
          </a:p>
        </p:txBody>
      </p:sp>
    </p:spTree>
    <p:extLst>
      <p:ext uri="{BB962C8B-B14F-4D97-AF65-F5344CB8AC3E}">
        <p14:creationId xmlns:p14="http://schemas.microsoft.com/office/powerpoint/2010/main" val="283747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13</a:t>
            </a:fld>
            <a:endParaRPr lang="nl-BE">
              <a:latin typeface="FlandersArtSans-Regular" panose="00000500000000000000" pitchFamily="2" charset="0"/>
            </a:endParaRPr>
          </a:p>
        </p:txBody>
      </p:sp>
    </p:spTree>
    <p:extLst>
      <p:ext uri="{BB962C8B-B14F-4D97-AF65-F5344CB8AC3E}">
        <p14:creationId xmlns:p14="http://schemas.microsoft.com/office/powerpoint/2010/main" val="4167994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2" y="0"/>
            <a:ext cx="96157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extLst/>
          </a:blip>
          <a:stretch>
            <a:fillRect/>
          </a:stretch>
        </p:blipFill>
        <p:spPr>
          <a:xfrm>
            <a:off x="700173" y="692695"/>
            <a:ext cx="1950001" cy="734484"/>
          </a:xfrm>
          <a:prstGeom prst="rect">
            <a:avLst/>
          </a:prstGeom>
          <a:ln w="12700">
            <a:miter lim="400000"/>
          </a:ln>
        </p:spPr>
      </p:pic>
      <p:sp>
        <p:nvSpPr>
          <p:cNvPr id="9" name="Subtitle 2"/>
          <p:cNvSpPr>
            <a:spLocks noGrp="1"/>
          </p:cNvSpPr>
          <p:nvPr>
            <p:ph type="subTitle" idx="1"/>
          </p:nvPr>
        </p:nvSpPr>
        <p:spPr>
          <a:xfrm>
            <a:off x="1028711" y="4509834"/>
            <a:ext cx="7434681"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1028712" y="1551752"/>
            <a:ext cx="7434681"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6" name="TextBox 15"/>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9706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62524" y="365128"/>
            <a:ext cx="3023824"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662524" y="5892601"/>
            <a:ext cx="3023824"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3842570" y="365126"/>
            <a:ext cx="5382393"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OSLO-Persoon 15/5/2018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4E21E97C-0010-4591-BD0A-DA0D2C1A7C25}" type="datetime1">
              <a:rPr lang="nl-BE" smtClean="0"/>
              <a:t>16/05/2018</a:t>
            </a:fld>
            <a:endParaRPr lang="nl-BE" dirty="0"/>
          </a:p>
        </p:txBody>
      </p:sp>
    </p:spTree>
    <p:extLst>
      <p:ext uri="{BB962C8B-B14F-4D97-AF65-F5344CB8AC3E}">
        <p14:creationId xmlns:p14="http://schemas.microsoft.com/office/powerpoint/2010/main" val="1809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432474" y="5817248"/>
            <a:ext cx="6963661"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432472" y="1499129"/>
            <a:ext cx="6963662"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OSLO-Persoon 15/5/2018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21BF93FD-BCF5-4F09-B3B5-1140097AA79E}" type="datetime1">
              <a:rPr lang="nl-BE" smtClean="0"/>
              <a:t>16/05/2018</a:t>
            </a:fld>
            <a:endParaRPr lang="nl-BE" dirty="0"/>
          </a:p>
        </p:txBody>
      </p:sp>
    </p:spTree>
    <p:extLst>
      <p:ext uri="{BB962C8B-B14F-4D97-AF65-F5344CB8AC3E}">
        <p14:creationId xmlns:p14="http://schemas.microsoft.com/office/powerpoint/2010/main" val="3197967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81038" y="365126"/>
            <a:ext cx="8543925"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35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lvl="1" indent="0">
              <a:spcBef>
                <a:spcPts val="0"/>
              </a:spcBef>
              <a:buSzPct val="100000"/>
              <a:buFont typeface="Arial"/>
              <a:buNone/>
              <a:defRPr sz="1463"/>
            </a:lvl2pPr>
            <a:lvl3pPr lvl="2" indent="0">
              <a:spcBef>
                <a:spcPts val="0"/>
              </a:spcBef>
              <a:buSzPct val="100000"/>
              <a:buFont typeface="Arial"/>
              <a:buNone/>
              <a:defRPr sz="1463"/>
            </a:lvl3pPr>
            <a:lvl4pPr lvl="3" indent="0">
              <a:spcBef>
                <a:spcPts val="0"/>
              </a:spcBef>
              <a:buSzPct val="100000"/>
              <a:buFont typeface="Arial"/>
              <a:buNone/>
              <a:defRPr sz="1463"/>
            </a:lvl4pPr>
            <a:lvl5pPr lvl="4" indent="0">
              <a:spcBef>
                <a:spcPts val="0"/>
              </a:spcBef>
              <a:buSzPct val="100000"/>
              <a:buFont typeface="Arial"/>
              <a:buNone/>
              <a:defRPr sz="1463"/>
            </a:lvl5pPr>
            <a:lvl6pPr lvl="5" indent="0">
              <a:spcBef>
                <a:spcPts val="0"/>
              </a:spcBef>
              <a:buSzPct val="100000"/>
              <a:buFont typeface="Arial"/>
              <a:buNone/>
              <a:defRPr sz="1463"/>
            </a:lvl6pPr>
            <a:lvl7pPr lvl="6" indent="0">
              <a:spcBef>
                <a:spcPts val="0"/>
              </a:spcBef>
              <a:buSzPct val="100000"/>
              <a:buFont typeface="Arial"/>
              <a:buNone/>
              <a:defRPr sz="1463"/>
            </a:lvl7pPr>
            <a:lvl8pPr lvl="7" indent="0">
              <a:spcBef>
                <a:spcPts val="0"/>
              </a:spcBef>
              <a:buSzPct val="100000"/>
              <a:buFont typeface="Arial"/>
              <a:buNone/>
              <a:defRPr sz="1463"/>
            </a:lvl8pPr>
            <a:lvl9pPr lvl="8" indent="0">
              <a:spcBef>
                <a:spcPts val="0"/>
              </a:spcBef>
              <a:buSzPct val="100000"/>
              <a:buFont typeface="Arial"/>
              <a:buNone/>
              <a:defRPr sz="1463"/>
            </a:lvl9pPr>
          </a:lstStyle>
          <a:p>
            <a:endParaRPr dirty="0"/>
          </a:p>
        </p:txBody>
      </p:sp>
      <p:sp>
        <p:nvSpPr>
          <p:cNvPr id="25" name="Shape 25"/>
          <p:cNvSpPr txBox="1">
            <a:spLocks noGrp="1"/>
          </p:cNvSpPr>
          <p:nvPr>
            <p:ph type="body" idx="1"/>
          </p:nvPr>
        </p:nvSpPr>
        <p:spPr>
          <a:xfrm>
            <a:off x="681038" y="1825625"/>
            <a:ext cx="8543925" cy="4351200"/>
          </a:xfrm>
          <a:prstGeom prst="rect">
            <a:avLst/>
          </a:prstGeom>
          <a:noFill/>
          <a:ln>
            <a:noFill/>
          </a:ln>
        </p:spPr>
        <p:txBody>
          <a:bodyPr wrap="square" lIns="91425" tIns="91425" rIns="91425" bIns="91425" anchor="t" anchorCtr="0"/>
          <a:lstStyle>
            <a:lvl1pPr marL="185738" marR="0" lvl="0" indent="103188" algn="l" rtl="0">
              <a:lnSpc>
                <a:spcPct val="90000"/>
              </a:lnSpc>
              <a:spcBef>
                <a:spcPts val="813"/>
              </a:spcBef>
              <a:spcAft>
                <a:spcPts val="0"/>
              </a:spcAft>
              <a:buClr>
                <a:schemeClr val="dk1"/>
              </a:buClr>
              <a:buSzPct val="100000"/>
              <a:buFont typeface="Arial"/>
              <a:buChar char="•"/>
              <a:defRPr sz="22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marL="557213" marR="0" lvl="1" indent="61913" algn="l" rtl="0">
              <a:lnSpc>
                <a:spcPct val="90000"/>
              </a:lnSpc>
              <a:spcBef>
                <a:spcPts val="406"/>
              </a:spcBef>
              <a:spcAft>
                <a:spcPts val="0"/>
              </a:spcAft>
              <a:buClr>
                <a:schemeClr val="dk1"/>
              </a:buClr>
              <a:buSzPct val="100000"/>
              <a:buFont typeface="Arial"/>
              <a:buChar char="•"/>
              <a:defRPr sz="1950" b="0" i="0" u="none" strike="noStrike" cap="none">
                <a:solidFill>
                  <a:schemeClr val="dk1"/>
                </a:solidFill>
                <a:latin typeface="Calibri"/>
                <a:ea typeface="Calibri"/>
                <a:cs typeface="Calibri"/>
                <a:sym typeface="Calibri"/>
              </a:defRPr>
            </a:lvl2pPr>
            <a:lvl3pPr marL="928688" marR="0" lvl="2" indent="20638" algn="l" rtl="0">
              <a:lnSpc>
                <a:spcPct val="90000"/>
              </a:lnSpc>
              <a:spcBef>
                <a:spcPts val="406"/>
              </a:spcBef>
              <a:spcAft>
                <a:spcPts val="0"/>
              </a:spcAft>
              <a:buClr>
                <a:schemeClr val="dk1"/>
              </a:buClr>
              <a:buSzPct val="100000"/>
              <a:buFont typeface="Arial"/>
              <a:buChar char="•"/>
              <a:defRPr sz="1625" b="0" i="0" u="none" strike="noStrike" cap="none">
                <a:solidFill>
                  <a:schemeClr val="dk1"/>
                </a:solidFill>
                <a:latin typeface="Calibri"/>
                <a:ea typeface="Calibri"/>
                <a:cs typeface="Calibri"/>
                <a:sym typeface="Calibri"/>
              </a:defRPr>
            </a:lvl3pPr>
            <a:lvl4pPr marL="1300163" marR="0" lvl="3"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4pPr>
            <a:lvl5pPr marL="1671638" marR="0" lvl="4"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5pPr>
            <a:lvl6pPr marL="2043113" marR="0" lvl="5"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6pPr>
            <a:lvl7pPr marL="2414588" marR="0" lvl="6"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7pPr>
            <a:lvl8pPr marL="2786063" marR="0" lvl="7"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8pPr>
            <a:lvl9pPr marL="3157538" marR="0" lvl="8"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dt" idx="10"/>
          </p:nvPr>
        </p:nvSpPr>
        <p:spPr>
          <a:xfrm>
            <a:off x="681038" y="6356351"/>
            <a:ext cx="222885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fld id="{B4C1824E-E745-4819-82D4-3A29EE8EF5D9}" type="datetime1">
              <a:rPr lang="nl-BE" smtClean="0"/>
              <a:t>16/05/2018</a:t>
            </a:fld>
            <a:endParaRPr lang="nn-NO"/>
          </a:p>
        </p:txBody>
      </p:sp>
      <p:sp>
        <p:nvSpPr>
          <p:cNvPr id="27" name="Shape 27"/>
          <p:cNvSpPr txBox="1">
            <a:spLocks noGrp="1"/>
          </p:cNvSpPr>
          <p:nvPr>
            <p:ph type="ftr" idx="11"/>
          </p:nvPr>
        </p:nvSpPr>
        <p:spPr>
          <a:xfrm>
            <a:off x="3281363" y="6356351"/>
            <a:ext cx="3343275"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r>
              <a:rPr lang="nl-BE"/>
              <a:t>Webcast OSLO-Persoon 15/5/2018</a:t>
            </a:r>
          </a:p>
        </p:txBody>
      </p:sp>
      <p:sp>
        <p:nvSpPr>
          <p:cNvPr id="28" name="Shape 28"/>
          <p:cNvSpPr txBox="1">
            <a:spLocks noGrp="1"/>
          </p:cNvSpPr>
          <p:nvPr>
            <p:ph type="sldNum" idx="12"/>
          </p:nvPr>
        </p:nvSpPr>
        <p:spPr>
          <a:xfrm>
            <a:off x="6996113" y="6356351"/>
            <a:ext cx="2228850" cy="365125"/>
          </a:xfrm>
          <a:prstGeom prst="rect">
            <a:avLst/>
          </a:prstGeom>
          <a:noFill/>
          <a:ln>
            <a:noFill/>
          </a:ln>
        </p:spPr>
        <p:txBody>
          <a:bodyPr wrap="square" lIns="91425" tIns="45700" rIns="91425" bIns="45700" anchor="ctr" anchorCtr="0">
            <a:noAutofit/>
          </a:bodyPr>
          <a:lstStyle>
            <a:lvl1pPr>
              <a:defRPr>
                <a:latin typeface="FlandersArtSans-Regular" panose="00000500000000000000" pitchFamily="2" charset="0"/>
              </a:defRPr>
            </a:lvl1pPr>
          </a:lstStyle>
          <a:p>
            <a:pPr indent="-15478">
              <a:buClr>
                <a:srgbClr val="888888"/>
              </a:buClr>
              <a:buSzPct val="25000"/>
            </a:pPr>
            <a:fld id="{00000000-1234-1234-1234-123412341234}" type="slidenum">
              <a:rPr lang="nl-BE" sz="975" smtClean="0">
                <a:solidFill>
                  <a:srgbClr val="888888"/>
                </a:solidFill>
                <a:ea typeface="Calibri"/>
                <a:cs typeface="Calibri"/>
                <a:sym typeface="Calibri"/>
              </a:rPr>
              <a:pPr indent="-15478">
                <a:buClr>
                  <a:srgbClr val="888888"/>
                </a:buClr>
                <a:buSzPct val="25000"/>
              </a:pPr>
              <a:t>‹#›</a:t>
            </a:fld>
            <a:endParaRPr lang="nl-BE" sz="975">
              <a:solidFill>
                <a:srgbClr val="888888"/>
              </a:solidFill>
              <a:ea typeface="Calibri"/>
              <a:cs typeface="Calibri"/>
              <a:sym typeface="Calibri"/>
            </a:endParaRPr>
          </a:p>
        </p:txBody>
      </p:sp>
      <p:sp>
        <p:nvSpPr>
          <p:cNvPr id="7" name="Shape 6">
            <a:extLst>
              <a:ext uri="{FF2B5EF4-FFF2-40B4-BE49-F238E27FC236}">
                <a16:creationId xmlns:a16="http://schemas.microsoft.com/office/drawing/2014/main" id="{EF4F5A36-E93D-4DA4-B06B-8B249F55C343}"/>
              </a:ext>
            </a:extLst>
          </p:cNvPr>
          <p:cNvSpPr/>
          <p:nvPr userDrawn="1"/>
        </p:nvSpPr>
        <p:spPr>
          <a:xfrm>
            <a:off x="0" y="0"/>
            <a:ext cx="262867"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463" b="0" i="0" u="none" strike="noStrike" cap="none">
              <a:solidFill>
                <a:srgbClr val="FFFFFF"/>
              </a:solidFill>
              <a:latin typeface="FlandersArtSans-Regular" panose="00000500000000000000" pitchFamily="2" charset="0"/>
              <a:ea typeface="Arial"/>
              <a:cs typeface="Arial"/>
              <a:sym typeface="Arial"/>
            </a:endParaRPr>
          </a:p>
        </p:txBody>
      </p:sp>
    </p:spTree>
    <p:extLst>
      <p:ext uri="{BB962C8B-B14F-4D97-AF65-F5344CB8AC3E}">
        <p14:creationId xmlns:p14="http://schemas.microsoft.com/office/powerpoint/2010/main" val="1370215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Titel en Inhoud">
  <p:cSld name="4_Titel en Inhou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2pPr>
            <a:lvl3pPr marL="1371600" marR="0" lvl="2"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3pPr>
            <a:lvl4pPr marL="1828800" marR="0" lvl="3"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4pPr>
            <a:lvl5pPr marL="2286000" marR="0" lvl="4"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5pPr>
            <a:lvl6pPr marL="2743200" marR="0" lvl="5"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6pPr>
            <a:lvl7pPr marL="3200400" marR="0" lvl="6"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7pPr>
            <a:lvl8pPr marL="3657600" marR="0" lvl="7"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8pPr>
            <a:lvl9pPr marL="4114800" marR="0" lvl="8"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9pPr>
          </a:lstStyle>
          <a:p>
            <a:endParaRPr dirty="0"/>
          </a:p>
        </p:txBody>
      </p:sp>
      <p:sp>
        <p:nvSpPr>
          <p:cNvPr id="71" name="Shape 71"/>
          <p:cNvSpPr txBox="1">
            <a:spLocks noGrp="1"/>
          </p:cNvSpPr>
          <p:nvPr>
            <p:ph type="title"/>
          </p:nvPr>
        </p:nvSpPr>
        <p:spPr>
          <a:xfrm>
            <a:off x="681039" y="365127"/>
            <a:ext cx="8543925" cy="984352"/>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9pPr>
          </a:lstStyle>
          <a:p>
            <a:endParaRPr dirty="0"/>
          </a:p>
        </p:txBody>
      </p:sp>
      <p:sp>
        <p:nvSpPr>
          <p:cNvPr id="72" name="Shape 72"/>
          <p:cNvSpPr txBox="1">
            <a:spLocks noGrp="1"/>
          </p:cNvSpPr>
          <p:nvPr>
            <p:ph type="ftr" idx="11"/>
          </p:nvPr>
        </p:nvSpPr>
        <p:spPr>
          <a:xfrm>
            <a:off x="480652" y="6605192"/>
            <a:ext cx="6084000" cy="176928"/>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r>
              <a:rPr lang="nl-BE"/>
              <a:t>Webcast OSLO-Persoon 15/5/2018</a:t>
            </a:r>
          </a:p>
        </p:txBody>
      </p:sp>
      <p:sp>
        <p:nvSpPr>
          <p:cNvPr id="73" name="Shape 73"/>
          <p:cNvSpPr txBox="1">
            <a:spLocks noGrp="1"/>
          </p:cNvSpPr>
          <p:nvPr>
            <p:ph type="sldNum" idx="12"/>
          </p:nvPr>
        </p:nvSpPr>
        <p:spPr>
          <a:xfrm>
            <a:off x="8689204" y="6550059"/>
            <a:ext cx="739309" cy="279168"/>
          </a:xfrm>
          <a:prstGeom prst="rect">
            <a:avLst/>
          </a:prstGeom>
          <a:noFill/>
          <a:ln>
            <a:noFill/>
          </a:ln>
        </p:spPr>
        <p:txBody>
          <a:bodyPr spcFirstLastPara="1" wrap="square" lIns="60925" tIns="60925" rIns="60925" bIns="60925" anchor="ctr" anchorCtr="0">
            <a:noAutofit/>
          </a:bodyPr>
          <a:lstStyle>
            <a:lvl1pPr marL="0" marR="0" lvl="0"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74" name="Shape 74"/>
          <p:cNvSpPr txBox="1">
            <a:spLocks noGrp="1"/>
          </p:cNvSpPr>
          <p:nvPr>
            <p:ph type="dt" idx="10"/>
          </p:nvPr>
        </p:nvSpPr>
        <p:spPr>
          <a:xfrm>
            <a:off x="6564654" y="6603110"/>
            <a:ext cx="2863858" cy="174732"/>
          </a:xfrm>
          <a:prstGeom prst="rect">
            <a:avLst/>
          </a:prstGeom>
          <a:noFill/>
          <a:ln>
            <a:noFill/>
          </a:ln>
        </p:spPr>
        <p:txBody>
          <a:bodyPr spcFirstLastPara="1" wrap="square" lIns="121900" tIns="121900" rIns="121900" bIns="121900" anchor="ctr" anchorCtr="0"/>
          <a:lstStyle>
            <a:lvl1pPr marR="0" lvl="0" algn="r"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fld id="{3F0A7B81-B7FE-4FAF-A1F8-D8061A7665DC}" type="datetime1">
              <a:rPr lang="nl-BE" smtClean="0"/>
              <a:t>16/05/2018</a:t>
            </a:fld>
            <a:endParaRPr lang="nl-BE"/>
          </a:p>
        </p:txBody>
      </p:sp>
    </p:spTree>
    <p:extLst>
      <p:ext uri="{BB962C8B-B14F-4D97-AF65-F5344CB8AC3E}">
        <p14:creationId xmlns:p14="http://schemas.microsoft.com/office/powerpoint/2010/main" val="3985798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en object">
  <p:cSld name="1_Titel en objec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95300" y="92077"/>
            <a:ext cx="8915400" cy="1508125"/>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9pPr>
          </a:lstStyle>
          <a:p>
            <a:endParaRPr dirty="0"/>
          </a:p>
        </p:txBody>
      </p:sp>
      <p:sp>
        <p:nvSpPr>
          <p:cNvPr id="60" name="Shape 6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2pPr>
            <a:lvl3pPr marL="1371600" marR="0" lvl="2"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3pPr>
            <a:lvl4pPr marL="1828800" marR="0" lvl="3"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4pPr>
            <a:lvl5pPr marL="2286000" marR="0" lvl="4"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5pPr>
            <a:lvl6pPr marL="2743200" marR="0" lvl="5"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6pPr>
            <a:lvl7pPr marL="3200400" marR="0" lvl="6"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7pPr>
            <a:lvl8pPr marL="3657600" marR="0" lvl="7"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8pPr>
            <a:lvl9pPr marL="4114800" marR="0" lvl="8"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9pPr>
          </a:lstStyle>
          <a:p>
            <a:endParaRPr dirty="0"/>
          </a:p>
        </p:txBody>
      </p:sp>
      <p:sp>
        <p:nvSpPr>
          <p:cNvPr id="61" name="Shape 61"/>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40314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eg">
  <p:cSld name="Leeg">
    <p:spTree>
      <p:nvGrpSpPr>
        <p:cNvPr id="1" name="Shape 75"/>
        <p:cNvGrpSpPr/>
        <p:nvPr/>
      </p:nvGrpSpPr>
      <p:grpSpPr>
        <a:xfrm>
          <a:off x="0" y="0"/>
          <a:ext cx="0" cy="0"/>
          <a:chOff x="0" y="0"/>
          <a:chExt cx="0" cy="0"/>
        </a:xfrm>
      </p:grpSpPr>
      <p:sp>
        <p:nvSpPr>
          <p:cNvPr id="76" name="Shape 76"/>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3649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154" y="-21307"/>
            <a:ext cx="8762846" cy="5643664"/>
          </a:xfrm>
          <a:prstGeom prst="rect">
            <a:avLst/>
          </a:prstGeom>
        </p:spPr>
      </p:pic>
      <p:sp>
        <p:nvSpPr>
          <p:cNvPr id="15" name="Shape 108"/>
          <p:cNvSpPr/>
          <p:nvPr userDrawn="1"/>
        </p:nvSpPr>
        <p:spPr>
          <a:xfrm>
            <a:off x="1" y="-21306"/>
            <a:ext cx="6861969"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extLst/>
          </a:blip>
          <a:stretch>
            <a:fillRect/>
          </a:stretch>
        </p:blipFill>
        <p:spPr>
          <a:xfrm>
            <a:off x="700173" y="692695"/>
            <a:ext cx="1950001" cy="734484"/>
          </a:xfrm>
          <a:prstGeom prst="rect">
            <a:avLst/>
          </a:prstGeom>
          <a:ln w="12700">
            <a:miter lim="400000"/>
          </a:ln>
        </p:spPr>
      </p:pic>
      <p:sp>
        <p:nvSpPr>
          <p:cNvPr id="10" name="Subtitle 2"/>
          <p:cNvSpPr>
            <a:spLocks noGrp="1"/>
          </p:cNvSpPr>
          <p:nvPr>
            <p:ph type="subTitle" idx="1"/>
          </p:nvPr>
        </p:nvSpPr>
        <p:spPr>
          <a:xfrm>
            <a:off x="1028712" y="4509834"/>
            <a:ext cx="5094419"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1028711" y="1551752"/>
            <a:ext cx="4236324"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7" name="TextBox 16"/>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67073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490" y="1"/>
            <a:ext cx="9555510"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2" name="Shape 7"/>
          <p:cNvSpPr>
            <a:spLocks noGrp="1"/>
          </p:cNvSpPr>
          <p:nvPr>
            <p:ph type="title"/>
          </p:nvPr>
        </p:nvSpPr>
        <p:spPr>
          <a:xfrm>
            <a:off x="1028712" y="1551752"/>
            <a:ext cx="74295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1" y="687274"/>
            <a:ext cx="1950000" cy="701014"/>
          </a:xfrm>
          <a:prstGeom prst="rect">
            <a:avLst/>
          </a:prstGeom>
        </p:spPr>
      </p:pic>
      <p:sp>
        <p:nvSpPr>
          <p:cNvPr id="14" name="TextBox 13"/>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028712" y="4509834"/>
            <a:ext cx="74295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3679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820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50488" y="-1"/>
            <a:ext cx="9555512" cy="6858001"/>
          </a:xfrm>
          <a:prstGeom prst="rect">
            <a:avLst/>
          </a:prstGeom>
          <a:ln w="12700">
            <a:miter lim="400000"/>
          </a:ln>
        </p:spPr>
      </p:pic>
      <p:sp>
        <p:nvSpPr>
          <p:cNvPr id="5"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296733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OSLO-Persoon 15/5/2018</a:t>
            </a:r>
            <a:endParaRPr lang="nl-BE" dirty="0"/>
          </a:p>
        </p:txBody>
      </p:sp>
      <p:sp>
        <p:nvSpPr>
          <p:cNvPr id="12"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CD9BCAAB-AB82-4F8F-B7A3-06D7932330E4}" type="datetime1">
              <a:rPr lang="nl-BE" smtClean="0"/>
              <a:t>16/05/2018</a:t>
            </a:fld>
            <a:endParaRPr lang="nl-BE" dirty="0"/>
          </a:p>
        </p:txBody>
      </p:sp>
    </p:spTree>
    <p:extLst>
      <p:ext uri="{BB962C8B-B14F-4D97-AF65-F5344CB8AC3E}">
        <p14:creationId xmlns:p14="http://schemas.microsoft.com/office/powerpoint/2010/main" val="28881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81038"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OSLO-Persoon 15/5/2018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DEED774D-FF17-4C53-98C8-2B74E343D9C3}" type="datetime1">
              <a:rPr lang="nl-BE" smtClean="0"/>
              <a:t>16/05/2018</a:t>
            </a:fld>
            <a:endParaRPr lang="nl-BE" dirty="0"/>
          </a:p>
        </p:txBody>
      </p:sp>
      <p:sp>
        <p:nvSpPr>
          <p:cNvPr id="18" name="Content Placeholder 2"/>
          <p:cNvSpPr>
            <a:spLocks noGrp="1"/>
          </p:cNvSpPr>
          <p:nvPr>
            <p:ph sz="quarter" idx="11"/>
          </p:nvPr>
        </p:nvSpPr>
        <p:spPr>
          <a:xfrm>
            <a:off x="5040876"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260631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OSLO-Persoon 15/5/2018</a:t>
            </a:r>
            <a:endParaRPr lang="nl-BE" dirty="0"/>
          </a:p>
        </p:txBody>
      </p:sp>
      <p:sp>
        <p:nvSpPr>
          <p:cNvPr id="11"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61321456-54FD-4837-9CB1-ED54B4A6AC6B}" type="datetime1">
              <a:rPr lang="nl-BE" smtClean="0"/>
              <a:t>16/05/2018</a:t>
            </a:fld>
            <a:endParaRPr lang="nl-BE" dirty="0"/>
          </a:p>
        </p:txBody>
      </p:sp>
    </p:spTree>
    <p:extLst>
      <p:ext uri="{BB962C8B-B14F-4D97-AF65-F5344CB8AC3E}">
        <p14:creationId xmlns:p14="http://schemas.microsoft.com/office/powerpoint/2010/main" val="224291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OSLO-Persoon 15/5/2018</a:t>
            </a:r>
            <a:endParaRPr lang="nl-BE" dirty="0"/>
          </a:p>
        </p:txBody>
      </p:sp>
      <p:sp>
        <p:nvSpPr>
          <p:cNvPr id="9"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4B803464-8B36-42F3-9241-C107A96E5385}" type="datetime1">
              <a:rPr lang="nl-BE" smtClean="0"/>
              <a:t>16/05/2018</a:t>
            </a:fld>
            <a:endParaRPr lang="nl-BE" dirty="0"/>
          </a:p>
        </p:txBody>
      </p:sp>
    </p:spTree>
    <p:extLst>
      <p:ext uri="{BB962C8B-B14F-4D97-AF65-F5344CB8AC3E}">
        <p14:creationId xmlns:p14="http://schemas.microsoft.com/office/powerpoint/2010/main" val="321565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482215"/>
            <a:ext cx="8543925"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OSLO-Persoon 15/5/2018</a:t>
            </a:r>
            <a:endParaRPr lang="nl-BE" dirty="0"/>
          </a:p>
        </p:txBody>
      </p:sp>
      <p:sp>
        <p:nvSpPr>
          <p:cNvPr id="10"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9DD454E7-B9B6-4B19-B610-2A94098659AB}" type="datetime1">
              <a:rPr lang="nl-BE" smtClean="0"/>
              <a:t>16/05/2018</a:t>
            </a:fld>
            <a:endParaRPr lang="nl-BE" dirty="0"/>
          </a:p>
        </p:txBody>
      </p:sp>
    </p:spTree>
    <p:extLst>
      <p:ext uri="{BB962C8B-B14F-4D97-AF65-F5344CB8AC3E}">
        <p14:creationId xmlns:p14="http://schemas.microsoft.com/office/powerpoint/2010/main" val="71011395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hd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www.ibz.rrn.fgov.be/nl/rijksregister/reglementering/onderrichtingen/lijst-van-de-informatietypes/"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hyperlink" Target="https://www.ksz-bcss.fgov.be/nl/documents-lis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7.emf"/><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29.png"/><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nl-BE" dirty="0"/>
              <a:t>Webcast 15/5/2018</a:t>
            </a:r>
          </a:p>
        </p:txBody>
      </p:sp>
      <p:sp>
        <p:nvSpPr>
          <p:cNvPr id="6" name="Title 5"/>
          <p:cNvSpPr>
            <a:spLocks noGrp="1"/>
          </p:cNvSpPr>
          <p:nvPr>
            <p:ph type="title"/>
          </p:nvPr>
        </p:nvSpPr>
        <p:spPr/>
        <p:txBody>
          <a:bodyPr/>
          <a:lstStyle/>
          <a:p>
            <a:r>
              <a:rPr lang="nl-BE" dirty="0"/>
              <a:t>OSLO-Persoon</a:t>
            </a:r>
          </a:p>
        </p:txBody>
      </p:sp>
    </p:spTree>
    <p:extLst>
      <p:ext uri="{BB962C8B-B14F-4D97-AF65-F5344CB8AC3E}">
        <p14:creationId xmlns:p14="http://schemas.microsoft.com/office/powerpoint/2010/main" val="1456324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Standaard</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10</a:t>
            </a:fld>
            <a:endParaRPr lang="nl-BE" dirty="0"/>
          </a:p>
        </p:txBody>
      </p:sp>
      <p:sp>
        <p:nvSpPr>
          <p:cNvPr id="9" name="Content Placeholder 8"/>
          <p:cNvSpPr>
            <a:spLocks noGrp="1"/>
          </p:cNvSpPr>
          <p:nvPr>
            <p:ph sz="quarter" idx="10"/>
          </p:nvPr>
        </p:nvSpPr>
        <p:spPr/>
        <p:txBody>
          <a:bodyPr vert="horz" lIns="91440" tIns="45720" rIns="91440" bIns="45720" rtlCol="0" anchor="t">
            <a:normAutofit/>
          </a:bodyPr>
          <a:lstStyle/>
          <a:p>
            <a:r>
              <a:rPr lang="nl-BE" dirty="0"/>
              <a:t>Wat hebben we nodig?</a:t>
            </a:r>
          </a:p>
          <a:p>
            <a:pPr marL="783590" lvl="1" indent="-326390"/>
            <a:r>
              <a:rPr lang="nl-BE" dirty="0"/>
              <a:t>Semantische &amp; technische datastandaard voor “persoon”</a:t>
            </a:r>
          </a:p>
          <a:p>
            <a:pPr marL="783590" lvl="1" indent="-326390"/>
            <a:r>
              <a:rPr lang="nl-BE" dirty="0" err="1"/>
              <a:t>Maw</a:t>
            </a:r>
            <a:r>
              <a:rPr lang="nl-BE" dirty="0"/>
              <a:t>: semantiek </a:t>
            </a:r>
            <a:r>
              <a:rPr lang="nl-BE" dirty="0" err="1"/>
              <a:t>ve</a:t>
            </a:r>
            <a:r>
              <a:rPr lang="nl-BE" dirty="0"/>
              <a:t> organisatie vastleggen zodat zelfs een machine die kan “begrijpen” = vocabularium: open standaard, exploratief</a:t>
            </a:r>
          </a:p>
          <a:p>
            <a:pPr marL="783590" lvl="1" indent="-326390"/>
            <a:r>
              <a:rPr lang="nl-BE" dirty="0" err="1"/>
              <a:t>Constraints</a:t>
            </a:r>
            <a:r>
              <a:rPr lang="nl-BE" dirty="0"/>
              <a:t> toevoegen zodat applicaties persoonsgegevens kunnen uitwisselen = applicatieprofiel, gesloten standaard, </a:t>
            </a:r>
            <a:r>
              <a:rPr lang="nl-BE" dirty="0" err="1"/>
              <a:t>focussed</a:t>
            </a:r>
          </a:p>
        </p:txBody>
      </p:sp>
    </p:spTree>
    <p:extLst>
      <p:ext uri="{BB962C8B-B14F-4D97-AF65-F5344CB8AC3E}">
        <p14:creationId xmlns:p14="http://schemas.microsoft.com/office/powerpoint/2010/main" val="275797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Interoperabilteit</a:t>
            </a:r>
            <a:endParaRPr lang="nl-BE" dirty="0"/>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11</a:t>
            </a:fld>
            <a:endParaRPr lang="nl-BE" dirty="0"/>
          </a:p>
        </p:txBody>
      </p:sp>
      <p:sp>
        <p:nvSpPr>
          <p:cNvPr id="9" name="Content Placeholder 8"/>
          <p:cNvSpPr>
            <a:spLocks noGrp="1"/>
          </p:cNvSpPr>
          <p:nvPr>
            <p:ph sz="quarter" idx="10"/>
          </p:nvPr>
        </p:nvSpPr>
        <p:spPr/>
        <p:txBody>
          <a:bodyPr/>
          <a:lstStyle/>
          <a:p>
            <a:r>
              <a:rPr lang="nl-BE" dirty="0"/>
              <a:t>Doel = semantische en technische </a:t>
            </a:r>
            <a:r>
              <a:rPr lang="nl-BE" dirty="0" err="1"/>
              <a:t>interoperabilteit</a:t>
            </a:r>
            <a:endParaRPr lang="nl-BE" dirty="0"/>
          </a:p>
          <a:p>
            <a:pPr lvl="1"/>
            <a:r>
              <a:rPr lang="nl-BE" dirty="0"/>
              <a:t>Machines die met elkaar kunnen communiceren omdat ze zowel de semantiek als de structuur </a:t>
            </a:r>
            <a:r>
              <a:rPr lang="nl-BE" dirty="0" err="1"/>
              <a:t>vd</a:t>
            </a:r>
            <a:r>
              <a:rPr lang="nl-BE" dirty="0"/>
              <a:t> gegevens (her)kennen</a:t>
            </a:r>
          </a:p>
          <a:p>
            <a:pPr lvl="1"/>
            <a:r>
              <a:rPr lang="nl-BE" dirty="0"/>
              <a:t>Vroeger vooral focus op technische interoperabiliteit (XML-tijdperk), nu ook op semantische interoperabiliteit (RDF-tijdperk)</a:t>
            </a:r>
          </a:p>
          <a:p>
            <a:pPr lvl="1"/>
            <a:r>
              <a:rPr lang="nl-BE" dirty="0"/>
              <a:t>En zelfs aandacht voor organisatorische en juridische </a:t>
            </a:r>
            <a:r>
              <a:rPr lang="nl-BE" dirty="0" err="1"/>
              <a:t>interoperabilteit</a:t>
            </a:r>
            <a:r>
              <a:rPr lang="nl-BE" dirty="0"/>
              <a:t> </a:t>
            </a:r>
          </a:p>
        </p:txBody>
      </p:sp>
    </p:spTree>
    <p:extLst>
      <p:ext uri="{BB962C8B-B14F-4D97-AF65-F5344CB8AC3E}">
        <p14:creationId xmlns:p14="http://schemas.microsoft.com/office/powerpoint/2010/main" val="1977459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Interoperabilteit</a:t>
            </a:r>
            <a:endParaRPr lang="nl-BE" dirty="0"/>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12</a:t>
            </a:fld>
            <a:endParaRPr lang="nl-BE" dirty="0"/>
          </a:p>
        </p:txBody>
      </p:sp>
      <p:pic>
        <p:nvPicPr>
          <p:cNvPr id="8" name="Picture 7">
            <a:extLst>
              <a:ext uri="{FF2B5EF4-FFF2-40B4-BE49-F238E27FC236}">
                <a16:creationId xmlns:a16="http://schemas.microsoft.com/office/drawing/2014/main" id="{FCD9A889-D6B0-428C-A564-729300DADE52}"/>
              </a:ext>
            </a:extLst>
          </p:cNvPr>
          <p:cNvPicPr>
            <a:picLocks noChangeAspect="1"/>
          </p:cNvPicPr>
          <p:nvPr/>
        </p:nvPicPr>
        <p:blipFill>
          <a:blip r:embed="rId3"/>
          <a:stretch>
            <a:fillRect/>
          </a:stretch>
        </p:blipFill>
        <p:spPr>
          <a:xfrm>
            <a:off x="3852576" y="2261515"/>
            <a:ext cx="2200847" cy="2334970"/>
          </a:xfrm>
          <a:prstGeom prst="rect">
            <a:avLst/>
          </a:prstGeom>
        </p:spPr>
      </p:pic>
      <p:sp>
        <p:nvSpPr>
          <p:cNvPr id="5" name="TextBox 4">
            <a:extLst>
              <a:ext uri="{FF2B5EF4-FFF2-40B4-BE49-F238E27FC236}">
                <a16:creationId xmlns:a16="http://schemas.microsoft.com/office/drawing/2014/main" id="{36397F9B-4E5A-4952-893C-97A32DCB173D}"/>
              </a:ext>
            </a:extLst>
          </p:cNvPr>
          <p:cNvSpPr txBox="1"/>
          <p:nvPr/>
        </p:nvSpPr>
        <p:spPr>
          <a:xfrm>
            <a:off x="3147060" y="5010282"/>
            <a:ext cx="3621761" cy="338554"/>
          </a:xfrm>
          <a:prstGeom prst="rect">
            <a:avLst/>
          </a:prstGeom>
          <a:noFill/>
        </p:spPr>
        <p:txBody>
          <a:bodyPr wrap="none" rtlCol="0">
            <a:spAutoFit/>
          </a:bodyPr>
          <a:lstStyle/>
          <a:p>
            <a:r>
              <a:rPr lang="nl-BE" sz="1600" dirty="0" err="1"/>
              <a:t>niveau’s</a:t>
            </a:r>
            <a:r>
              <a:rPr lang="nl-BE" sz="1600" dirty="0"/>
              <a:t> van interoperabiliteit volgens EIF</a:t>
            </a:r>
          </a:p>
        </p:txBody>
      </p:sp>
    </p:spTree>
    <p:extLst>
      <p:ext uri="{BB962C8B-B14F-4D97-AF65-F5344CB8AC3E}">
        <p14:creationId xmlns:p14="http://schemas.microsoft.com/office/powerpoint/2010/main" val="2852199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Semantiek</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13</a:t>
            </a:fld>
            <a:endParaRPr lang="nl-BE" dirty="0"/>
          </a:p>
        </p:txBody>
      </p:sp>
      <p:sp>
        <p:nvSpPr>
          <p:cNvPr id="9" name="Content Placeholder 8"/>
          <p:cNvSpPr>
            <a:spLocks noGrp="1"/>
          </p:cNvSpPr>
          <p:nvPr>
            <p:ph sz="quarter" idx="10"/>
          </p:nvPr>
        </p:nvSpPr>
        <p:spPr/>
        <p:txBody>
          <a:bodyPr>
            <a:normAutofit/>
          </a:bodyPr>
          <a:lstStyle/>
          <a:p>
            <a:r>
              <a:rPr lang="nl-BE" dirty="0"/>
              <a:t>Semantiek=betekenis</a:t>
            </a:r>
          </a:p>
          <a:p>
            <a:pPr lvl="1"/>
            <a:r>
              <a:rPr lang="nl-BE" dirty="0"/>
              <a:t>Afspraken over de precieze betekenis van een object, een bepaald kenmerk, de relatie tussen twee objecten </a:t>
            </a:r>
            <a:r>
              <a:rPr lang="nl-BE" dirty="0" err="1"/>
              <a:t>etc</a:t>
            </a:r>
            <a:endParaRPr lang="nl-BE" dirty="0"/>
          </a:p>
          <a:p>
            <a:pPr lvl="1"/>
            <a:r>
              <a:rPr lang="nl-BE" dirty="0"/>
              <a:t>Definities opstellen, mappen op bestaande definities</a:t>
            </a:r>
          </a:p>
          <a:p>
            <a:pPr lvl="1"/>
            <a:r>
              <a:rPr lang="nl-BE" dirty="0"/>
              <a:t>Domeinmodel opstellen: overzicht </a:t>
            </a:r>
            <a:r>
              <a:rPr lang="nl-BE" dirty="0" err="1"/>
              <a:t>vd</a:t>
            </a:r>
            <a:r>
              <a:rPr lang="nl-BE" dirty="0"/>
              <a:t> objecttypes, attributen van objecten en de relaties tussen objecten</a:t>
            </a:r>
          </a:p>
          <a:p>
            <a:pPr lvl="1"/>
            <a:r>
              <a:rPr lang="nl-BE" dirty="0" err="1"/>
              <a:t>Evt</a:t>
            </a:r>
            <a:r>
              <a:rPr lang="nl-BE" dirty="0"/>
              <a:t> </a:t>
            </a:r>
            <a:r>
              <a:rPr lang="nl-BE" dirty="0" err="1"/>
              <a:t>constraints</a:t>
            </a:r>
            <a:r>
              <a:rPr lang="nl-BE" dirty="0"/>
              <a:t> (bv </a:t>
            </a:r>
            <a:r>
              <a:rPr lang="nl-BE" dirty="0" err="1"/>
              <a:t>kardinaliteit</a:t>
            </a:r>
            <a:r>
              <a:rPr lang="nl-BE" dirty="0"/>
              <a:t> </a:t>
            </a:r>
            <a:r>
              <a:rPr lang="nl-BE" dirty="0" err="1"/>
              <a:t>ve</a:t>
            </a:r>
            <a:r>
              <a:rPr lang="nl-BE" dirty="0"/>
              <a:t> gegeven) voor een specifiek soort toepassingen</a:t>
            </a:r>
          </a:p>
        </p:txBody>
      </p:sp>
    </p:spTree>
    <p:extLst>
      <p:ext uri="{BB962C8B-B14F-4D97-AF65-F5344CB8AC3E}">
        <p14:creationId xmlns:p14="http://schemas.microsoft.com/office/powerpoint/2010/main" val="78630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Techniek</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14</a:t>
            </a:fld>
            <a:endParaRPr lang="nl-BE" dirty="0"/>
          </a:p>
        </p:txBody>
      </p:sp>
      <p:sp>
        <p:nvSpPr>
          <p:cNvPr id="9" name="Content Placeholder 8"/>
          <p:cNvSpPr>
            <a:spLocks noGrp="1"/>
          </p:cNvSpPr>
          <p:nvPr>
            <p:ph sz="quarter" idx="10"/>
          </p:nvPr>
        </p:nvSpPr>
        <p:spPr/>
        <p:txBody>
          <a:bodyPr>
            <a:normAutofit/>
          </a:bodyPr>
          <a:lstStyle/>
          <a:p>
            <a:r>
              <a:rPr lang="nl-BE" dirty="0"/>
              <a:t>Techniek</a:t>
            </a:r>
          </a:p>
          <a:p>
            <a:pPr lvl="1"/>
            <a:r>
              <a:rPr lang="nl-BE" dirty="0"/>
              <a:t>Afspraken over structuur, formaat</a:t>
            </a:r>
          </a:p>
          <a:p>
            <a:pPr lvl="1"/>
            <a:r>
              <a:rPr lang="nl-BE" dirty="0"/>
              <a:t>In het geval van OSLO: RDF (</a:t>
            </a:r>
            <a:r>
              <a:rPr lang="nl-BE" dirty="0" err="1"/>
              <a:t>triples</a:t>
            </a:r>
            <a:r>
              <a:rPr lang="nl-BE" dirty="0"/>
              <a:t>), </a:t>
            </a:r>
            <a:r>
              <a:rPr lang="nl-BE" dirty="0" err="1"/>
              <a:t>URI’s</a:t>
            </a:r>
            <a:r>
              <a:rPr lang="nl-BE" dirty="0"/>
              <a:t>, SHACL, </a:t>
            </a:r>
            <a:r>
              <a:rPr lang="nl-BE" dirty="0" err="1"/>
              <a:t>Turtle</a:t>
            </a:r>
            <a:r>
              <a:rPr lang="nl-BE" dirty="0"/>
              <a:t>, JSON-LD…</a:t>
            </a:r>
          </a:p>
          <a:p>
            <a:pPr lvl="1"/>
            <a:r>
              <a:rPr lang="nl-BE" dirty="0"/>
              <a:t>Maar in principe ook mogelijk: DDL (relationeel), XSD/XML (hiërarchisch) </a:t>
            </a:r>
            <a:r>
              <a:rPr lang="nl-BE" dirty="0" err="1"/>
              <a:t>etc</a:t>
            </a:r>
            <a:endParaRPr lang="nl-BE" dirty="0"/>
          </a:p>
          <a:p>
            <a:pPr lvl="1"/>
            <a:endParaRPr lang="nl-BE" dirty="0"/>
          </a:p>
        </p:txBody>
      </p:sp>
      <p:pic>
        <p:nvPicPr>
          <p:cNvPr id="3" name="Picture 2">
            <a:extLst>
              <a:ext uri="{FF2B5EF4-FFF2-40B4-BE49-F238E27FC236}">
                <a16:creationId xmlns:a16="http://schemas.microsoft.com/office/drawing/2014/main" id="{D835D52E-B22B-42BF-901C-F6710FAB0E71}"/>
              </a:ext>
            </a:extLst>
          </p:cNvPr>
          <p:cNvPicPr>
            <a:picLocks noChangeAspect="1"/>
          </p:cNvPicPr>
          <p:nvPr/>
        </p:nvPicPr>
        <p:blipFill>
          <a:blip r:embed="rId3"/>
          <a:stretch>
            <a:fillRect/>
          </a:stretch>
        </p:blipFill>
        <p:spPr>
          <a:xfrm>
            <a:off x="1240094" y="4607949"/>
            <a:ext cx="1112274" cy="1204963"/>
          </a:xfrm>
          <a:prstGeom prst="rect">
            <a:avLst/>
          </a:prstGeom>
        </p:spPr>
      </p:pic>
      <p:pic>
        <p:nvPicPr>
          <p:cNvPr id="5" name="Picture 4">
            <a:extLst>
              <a:ext uri="{FF2B5EF4-FFF2-40B4-BE49-F238E27FC236}">
                <a16:creationId xmlns:a16="http://schemas.microsoft.com/office/drawing/2014/main" id="{FDABF122-1EF6-48E6-AC06-FC04F86639F7}"/>
              </a:ext>
            </a:extLst>
          </p:cNvPr>
          <p:cNvPicPr>
            <a:picLocks noChangeAspect="1"/>
          </p:cNvPicPr>
          <p:nvPr/>
        </p:nvPicPr>
        <p:blipFill>
          <a:blip r:embed="rId4"/>
          <a:stretch>
            <a:fillRect/>
          </a:stretch>
        </p:blipFill>
        <p:spPr>
          <a:xfrm>
            <a:off x="2869981" y="4607949"/>
            <a:ext cx="1952015" cy="1175262"/>
          </a:xfrm>
          <a:prstGeom prst="rect">
            <a:avLst/>
          </a:prstGeom>
        </p:spPr>
      </p:pic>
      <p:pic>
        <p:nvPicPr>
          <p:cNvPr id="8" name="Picture 7">
            <a:extLst>
              <a:ext uri="{FF2B5EF4-FFF2-40B4-BE49-F238E27FC236}">
                <a16:creationId xmlns:a16="http://schemas.microsoft.com/office/drawing/2014/main" id="{CD2EAA85-AB7F-498C-8984-F114781ADEEF}"/>
              </a:ext>
            </a:extLst>
          </p:cNvPr>
          <p:cNvPicPr>
            <a:picLocks noChangeAspect="1"/>
          </p:cNvPicPr>
          <p:nvPr/>
        </p:nvPicPr>
        <p:blipFill>
          <a:blip r:embed="rId5"/>
          <a:stretch>
            <a:fillRect/>
          </a:stretch>
        </p:blipFill>
        <p:spPr>
          <a:xfrm>
            <a:off x="7747281" y="4534181"/>
            <a:ext cx="1278731" cy="1278731"/>
          </a:xfrm>
          <a:prstGeom prst="rect">
            <a:avLst/>
          </a:prstGeom>
        </p:spPr>
      </p:pic>
      <p:pic>
        <p:nvPicPr>
          <p:cNvPr id="10" name="Picture 9">
            <a:extLst>
              <a:ext uri="{FF2B5EF4-FFF2-40B4-BE49-F238E27FC236}">
                <a16:creationId xmlns:a16="http://schemas.microsoft.com/office/drawing/2014/main" id="{9E5F0DC4-7687-4D18-8949-978C7A8E6C0F}"/>
              </a:ext>
            </a:extLst>
          </p:cNvPr>
          <p:cNvPicPr>
            <a:picLocks noChangeAspect="1"/>
          </p:cNvPicPr>
          <p:nvPr/>
        </p:nvPicPr>
        <p:blipFill>
          <a:blip r:embed="rId6"/>
          <a:stretch>
            <a:fillRect/>
          </a:stretch>
        </p:blipFill>
        <p:spPr>
          <a:xfrm>
            <a:off x="4971398" y="4746107"/>
            <a:ext cx="2352368" cy="928646"/>
          </a:xfrm>
          <a:prstGeom prst="rect">
            <a:avLst/>
          </a:prstGeom>
        </p:spPr>
      </p:pic>
    </p:spTree>
    <p:extLst>
      <p:ext uri="{BB962C8B-B14F-4D97-AF65-F5344CB8AC3E}">
        <p14:creationId xmlns:p14="http://schemas.microsoft.com/office/powerpoint/2010/main" val="1575003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365126"/>
            <a:ext cx="8543925" cy="984352"/>
          </a:xfrm>
        </p:spPr>
        <p:txBody>
          <a:bodyPr/>
          <a:lstStyle/>
          <a:p>
            <a:r>
              <a:rPr lang="nl-BE" dirty="0"/>
              <a:t>(CIM)-&gt;PIM-&gt;PSM-&gt;code</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15</a:t>
            </a:fld>
            <a:endParaRPr lang="nl-BE" dirty="0"/>
          </a:p>
        </p:txBody>
      </p:sp>
      <p:pic>
        <p:nvPicPr>
          <p:cNvPr id="2050" name="Picture 2" descr="Afbeeldingsresultaat voor pim to psm transformation">
            <a:extLst>
              <a:ext uri="{FF2B5EF4-FFF2-40B4-BE49-F238E27FC236}">
                <a16:creationId xmlns:a16="http://schemas.microsoft.com/office/drawing/2014/main" id="{C2A69E85-5068-4999-B1EB-4169F48A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713" y="2705100"/>
            <a:ext cx="3838575"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131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16</a:t>
            </a:fld>
            <a:endParaRPr lang="nl-BE" dirty="0"/>
          </a:p>
        </p:txBody>
      </p:sp>
      <p:sp>
        <p:nvSpPr>
          <p:cNvPr id="9" name="Content Placeholder 8"/>
          <p:cNvSpPr>
            <a:spLocks noGrp="1"/>
          </p:cNvSpPr>
          <p:nvPr>
            <p:ph sz="quarter" idx="10"/>
          </p:nvPr>
        </p:nvSpPr>
        <p:spPr/>
        <p:txBody>
          <a:bodyPr>
            <a:normAutofit/>
          </a:bodyPr>
          <a:lstStyle/>
          <a:p>
            <a:r>
              <a:rPr lang="nl-BE" dirty="0"/>
              <a:t>Algemeen</a:t>
            </a:r>
          </a:p>
          <a:p>
            <a:pPr lvl="1"/>
            <a:r>
              <a:rPr lang="nl-BE" dirty="0"/>
              <a:t>Uitwisseling (exploratief of formeel)</a:t>
            </a:r>
          </a:p>
          <a:p>
            <a:pPr lvl="1"/>
            <a:r>
              <a:rPr lang="nl-BE" dirty="0"/>
              <a:t>Opstellen nieuwe modellen</a:t>
            </a:r>
          </a:p>
          <a:p>
            <a:pPr lvl="1"/>
            <a:r>
              <a:rPr lang="nl-BE" dirty="0" err="1"/>
              <a:t>Mapping</a:t>
            </a:r>
            <a:r>
              <a:rPr lang="nl-BE" dirty="0"/>
              <a:t> (transformatie bestaande data) </a:t>
            </a:r>
            <a:r>
              <a:rPr lang="nl-BE" dirty="0" err="1"/>
              <a:t>tbv</a:t>
            </a:r>
            <a:r>
              <a:rPr lang="nl-BE" dirty="0"/>
              <a:t>:</a:t>
            </a:r>
          </a:p>
          <a:p>
            <a:pPr lvl="2"/>
            <a:r>
              <a:rPr lang="nl-BE" dirty="0"/>
              <a:t>Integratie</a:t>
            </a:r>
          </a:p>
          <a:p>
            <a:pPr lvl="2"/>
            <a:r>
              <a:rPr lang="nl-BE" dirty="0"/>
              <a:t>Publicatie</a:t>
            </a:r>
          </a:p>
        </p:txBody>
      </p:sp>
    </p:spTree>
    <p:extLst>
      <p:ext uri="{BB962C8B-B14F-4D97-AF65-F5344CB8AC3E}">
        <p14:creationId xmlns:p14="http://schemas.microsoft.com/office/powerpoint/2010/main" val="1188116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 persoon</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17</a:t>
            </a:fld>
            <a:endParaRPr lang="nl-BE" dirty="0"/>
          </a:p>
        </p:txBody>
      </p:sp>
      <p:sp>
        <p:nvSpPr>
          <p:cNvPr id="9" name="Content Placeholder 8"/>
          <p:cNvSpPr>
            <a:spLocks noGrp="1"/>
          </p:cNvSpPr>
          <p:nvPr>
            <p:ph sz="quarter" idx="10"/>
          </p:nvPr>
        </p:nvSpPr>
        <p:spPr/>
        <p:txBody>
          <a:bodyPr vert="horz" lIns="91440" tIns="45720" rIns="91440" bIns="45720" rtlCol="0" anchor="t">
            <a:normAutofit/>
          </a:bodyPr>
          <a:lstStyle/>
          <a:p>
            <a:r>
              <a:rPr lang="nl-BE" dirty="0"/>
              <a:t>Specifiek:</a:t>
            </a:r>
          </a:p>
          <a:p>
            <a:pPr marL="783590" lvl="1" indent="-326390"/>
            <a:r>
              <a:rPr lang="nl-BE" dirty="0"/>
              <a:t>Natuurlijk persoon</a:t>
            </a:r>
          </a:p>
          <a:p>
            <a:pPr marL="783590" lvl="1" indent="-326390"/>
            <a:r>
              <a:rPr lang="nl-BE" dirty="0"/>
              <a:t>Identificatie (naam, geslacht, geboortedatum)</a:t>
            </a:r>
          </a:p>
          <a:p>
            <a:pPr marL="783590" lvl="1" indent="-326390"/>
            <a:r>
              <a:rPr lang="nl-BE" dirty="0"/>
              <a:t>Bevolkingsregister (burgerrechtelijke gegevens zoals afstamming, geboorte, huwelijk)</a:t>
            </a:r>
          </a:p>
          <a:p>
            <a:pPr marL="783590" lvl="1" indent="-326390"/>
            <a:r>
              <a:rPr lang="nl-BE" dirty="0"/>
              <a:t>Relatie persoon-persoon (afstamming, huwelijk, samenwonen, voogdij, gezinsrelaties)</a:t>
            </a:r>
          </a:p>
          <a:p>
            <a:pPr marL="783590" lvl="1" indent="-326390"/>
            <a:r>
              <a:rPr lang="nl-BE" dirty="0"/>
              <a:t>Relatie persoon-staat (staatsburgerschap, </a:t>
            </a:r>
            <a:r>
              <a:rPr lang="nl-BE" dirty="0" err="1"/>
              <a:t>inwonerschap</a:t>
            </a:r>
            <a:r>
              <a:rPr lang="nl-BE" dirty="0"/>
              <a:t>)</a:t>
            </a:r>
          </a:p>
          <a:p>
            <a:pPr marL="783590" lvl="1" indent="-326390"/>
            <a:r>
              <a:rPr lang="nl-BE" dirty="0"/>
              <a:t>Verblijfplaats</a:t>
            </a:r>
          </a:p>
          <a:p>
            <a:pPr marL="783590" lvl="1" indent="-326390"/>
            <a:r>
              <a:rPr lang="nl-BE" dirty="0"/>
              <a:t>Contactinfo</a:t>
            </a:r>
          </a:p>
          <a:p>
            <a:pPr marL="783590" lvl="1" indent="-326390"/>
            <a:r>
              <a:rPr lang="nl-BE" dirty="0"/>
              <a:t>NIET: RR, eigendomsrecht, strafrecht, sociaal recht</a:t>
            </a:r>
          </a:p>
        </p:txBody>
      </p:sp>
    </p:spTree>
    <p:extLst>
      <p:ext uri="{BB962C8B-B14F-4D97-AF65-F5344CB8AC3E}">
        <p14:creationId xmlns:p14="http://schemas.microsoft.com/office/powerpoint/2010/main" val="3426097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Bestaande standaarden/applicaties</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18</a:t>
            </a:fld>
            <a:endParaRPr lang="nl-BE" dirty="0"/>
          </a:p>
        </p:txBody>
      </p:sp>
      <p:sp>
        <p:nvSpPr>
          <p:cNvPr id="9" name="Content Placeholder 8"/>
          <p:cNvSpPr>
            <a:spLocks noGrp="1"/>
          </p:cNvSpPr>
          <p:nvPr>
            <p:ph sz="quarter" idx="10"/>
          </p:nvPr>
        </p:nvSpPr>
        <p:spPr/>
        <p:txBody>
          <a:bodyPr>
            <a:normAutofit/>
          </a:bodyPr>
          <a:lstStyle/>
          <a:p>
            <a:r>
              <a:rPr lang="nl-BE" dirty="0"/>
              <a:t>Rijksregister</a:t>
            </a:r>
          </a:p>
          <a:p>
            <a:r>
              <a:rPr lang="nl-BE" dirty="0"/>
              <a:t>KSZ</a:t>
            </a:r>
          </a:p>
          <a:p>
            <a:r>
              <a:rPr lang="nl-BE" dirty="0"/>
              <a:t>Magda</a:t>
            </a:r>
          </a:p>
          <a:p>
            <a:r>
              <a:rPr lang="nl-BE" dirty="0" err="1"/>
              <a:t>ExtendedPerson</a:t>
            </a:r>
            <a:r>
              <a:rPr lang="nl-BE" dirty="0"/>
              <a:t>-model BOSA</a:t>
            </a:r>
          </a:p>
          <a:p>
            <a:r>
              <a:rPr lang="nl-BE" dirty="0"/>
              <a:t>ISA-CPV</a:t>
            </a:r>
          </a:p>
        </p:txBody>
      </p:sp>
      <p:pic>
        <p:nvPicPr>
          <p:cNvPr id="10" name="Picture 9">
            <a:extLst>
              <a:ext uri="{FF2B5EF4-FFF2-40B4-BE49-F238E27FC236}">
                <a16:creationId xmlns:a16="http://schemas.microsoft.com/office/drawing/2014/main" id="{29CF8B14-791F-4BEC-888D-C906E6AFBC70}"/>
              </a:ext>
            </a:extLst>
          </p:cNvPr>
          <p:cNvPicPr>
            <a:picLocks noChangeAspect="1"/>
          </p:cNvPicPr>
          <p:nvPr/>
        </p:nvPicPr>
        <p:blipFill>
          <a:blip r:embed="rId3"/>
          <a:stretch>
            <a:fillRect/>
          </a:stretch>
        </p:blipFill>
        <p:spPr>
          <a:xfrm>
            <a:off x="7706715" y="4694575"/>
            <a:ext cx="882903" cy="871938"/>
          </a:xfrm>
          <a:prstGeom prst="rect">
            <a:avLst/>
          </a:prstGeom>
        </p:spPr>
      </p:pic>
      <p:pic>
        <p:nvPicPr>
          <p:cNvPr id="2" name="Picture 1">
            <a:extLst>
              <a:ext uri="{FF2B5EF4-FFF2-40B4-BE49-F238E27FC236}">
                <a16:creationId xmlns:a16="http://schemas.microsoft.com/office/drawing/2014/main" id="{730580D8-91BD-44D8-80DF-71A2CD47477F}"/>
              </a:ext>
            </a:extLst>
          </p:cNvPr>
          <p:cNvPicPr>
            <a:picLocks noChangeAspect="1"/>
          </p:cNvPicPr>
          <p:nvPr/>
        </p:nvPicPr>
        <p:blipFill>
          <a:blip r:embed="rId4"/>
          <a:stretch>
            <a:fillRect/>
          </a:stretch>
        </p:blipFill>
        <p:spPr>
          <a:xfrm>
            <a:off x="5982763" y="4380714"/>
            <a:ext cx="1513417" cy="1499659"/>
          </a:xfrm>
          <a:prstGeom prst="rect">
            <a:avLst/>
          </a:prstGeom>
        </p:spPr>
      </p:pic>
      <p:pic>
        <p:nvPicPr>
          <p:cNvPr id="3" name="Picture 2">
            <a:extLst>
              <a:ext uri="{FF2B5EF4-FFF2-40B4-BE49-F238E27FC236}">
                <a16:creationId xmlns:a16="http://schemas.microsoft.com/office/drawing/2014/main" id="{779FC679-32A9-4EC4-80AC-C01D6AD58E57}"/>
              </a:ext>
            </a:extLst>
          </p:cNvPr>
          <p:cNvPicPr>
            <a:picLocks noChangeAspect="1"/>
          </p:cNvPicPr>
          <p:nvPr/>
        </p:nvPicPr>
        <p:blipFill>
          <a:blip r:embed="rId5"/>
          <a:stretch>
            <a:fillRect/>
          </a:stretch>
        </p:blipFill>
        <p:spPr>
          <a:xfrm>
            <a:off x="1246743" y="4654480"/>
            <a:ext cx="956643" cy="681746"/>
          </a:xfrm>
          <a:prstGeom prst="rect">
            <a:avLst/>
          </a:prstGeom>
        </p:spPr>
      </p:pic>
      <p:pic>
        <p:nvPicPr>
          <p:cNvPr id="11" name="Picture 10">
            <a:extLst>
              <a:ext uri="{FF2B5EF4-FFF2-40B4-BE49-F238E27FC236}">
                <a16:creationId xmlns:a16="http://schemas.microsoft.com/office/drawing/2014/main" id="{48430D21-A5BB-4BFA-A826-EA942E56F28B}"/>
              </a:ext>
            </a:extLst>
          </p:cNvPr>
          <p:cNvPicPr>
            <a:picLocks noChangeAspect="1"/>
          </p:cNvPicPr>
          <p:nvPr/>
        </p:nvPicPr>
        <p:blipFill>
          <a:blip r:embed="rId6"/>
          <a:stretch>
            <a:fillRect/>
          </a:stretch>
        </p:blipFill>
        <p:spPr>
          <a:xfrm>
            <a:off x="2579917" y="4694575"/>
            <a:ext cx="1674063" cy="805512"/>
          </a:xfrm>
          <a:prstGeom prst="rect">
            <a:avLst/>
          </a:prstGeom>
        </p:spPr>
      </p:pic>
      <p:pic>
        <p:nvPicPr>
          <p:cNvPr id="12" name="Picture 4" descr="Afbeeldingsresultaat voor logo aiv informatie vlaanderen">
            <a:extLst>
              <a:ext uri="{FF2B5EF4-FFF2-40B4-BE49-F238E27FC236}">
                <a16:creationId xmlns:a16="http://schemas.microsoft.com/office/drawing/2014/main" id="{366A18AD-5071-43B0-BFF9-651AF285F1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672" y="4521674"/>
            <a:ext cx="1044839" cy="1044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66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Belgische persoonsregisters</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19</a:t>
            </a:fld>
            <a:endParaRPr lang="nl-BE" dirty="0"/>
          </a:p>
        </p:txBody>
      </p:sp>
      <p:grpSp>
        <p:nvGrpSpPr>
          <p:cNvPr id="5" name="Group 4">
            <a:extLst>
              <a:ext uri="{FF2B5EF4-FFF2-40B4-BE49-F238E27FC236}">
                <a16:creationId xmlns:a16="http://schemas.microsoft.com/office/drawing/2014/main" id="{789DE4DE-E7F0-42AF-BA19-F49E5E8DDFA1}"/>
              </a:ext>
            </a:extLst>
          </p:cNvPr>
          <p:cNvGrpSpPr/>
          <p:nvPr/>
        </p:nvGrpSpPr>
        <p:grpSpPr>
          <a:xfrm>
            <a:off x="2205564" y="1988840"/>
            <a:ext cx="1133644" cy="1565480"/>
            <a:chOff x="1412889" y="1772816"/>
            <a:chExt cx="1133644" cy="1565480"/>
          </a:xfrm>
        </p:grpSpPr>
        <p:sp>
          <p:nvSpPr>
            <p:cNvPr id="8" name="Can 1">
              <a:extLst>
                <a:ext uri="{FF2B5EF4-FFF2-40B4-BE49-F238E27FC236}">
                  <a16:creationId xmlns:a16="http://schemas.microsoft.com/office/drawing/2014/main" id="{133F95E2-7FA3-4491-BBB2-4473060AF445}"/>
                </a:ext>
              </a:extLst>
            </p:cNvPr>
            <p:cNvSpPr/>
            <p:nvPr/>
          </p:nvSpPr>
          <p:spPr>
            <a:xfrm>
              <a:off x="1547664" y="1772816"/>
              <a:ext cx="864096" cy="1080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err="1">
                  <a:solidFill>
                    <a:schemeClr val="tx1"/>
                  </a:solidFill>
                </a:rPr>
                <a:t>Bevolkings</a:t>
              </a:r>
              <a:endParaRPr lang="nl-BE" sz="1200" dirty="0">
                <a:solidFill>
                  <a:schemeClr val="tx1"/>
                </a:solidFill>
              </a:endParaRPr>
            </a:p>
            <a:p>
              <a:pPr algn="ctr"/>
              <a:r>
                <a:rPr lang="nl-BE" sz="1200" dirty="0">
                  <a:solidFill>
                    <a:schemeClr val="tx1"/>
                  </a:solidFill>
                </a:rPr>
                <a:t>Register</a:t>
              </a:r>
            </a:p>
          </p:txBody>
        </p:sp>
        <p:sp>
          <p:nvSpPr>
            <p:cNvPr id="9" name="TextBox 8">
              <a:extLst>
                <a:ext uri="{FF2B5EF4-FFF2-40B4-BE49-F238E27FC236}">
                  <a16:creationId xmlns:a16="http://schemas.microsoft.com/office/drawing/2014/main" id="{3FAA27D7-78A4-4DE0-B238-E40FD8EC213C}"/>
                </a:ext>
              </a:extLst>
            </p:cNvPr>
            <p:cNvSpPr txBox="1"/>
            <p:nvPr/>
          </p:nvSpPr>
          <p:spPr>
            <a:xfrm>
              <a:off x="1412889" y="2876631"/>
              <a:ext cx="1133644" cy="461665"/>
            </a:xfrm>
            <a:prstGeom prst="rect">
              <a:avLst/>
            </a:prstGeom>
            <a:noFill/>
          </p:spPr>
          <p:txBody>
            <a:bodyPr wrap="none" rtlCol="0">
              <a:spAutoFit/>
            </a:bodyPr>
            <a:lstStyle/>
            <a:p>
              <a:pPr algn="ctr"/>
              <a:r>
                <a:rPr lang="nl-BE" sz="1200" dirty="0"/>
                <a:t>Belgen,</a:t>
              </a:r>
            </a:p>
            <a:p>
              <a:pPr algn="ctr"/>
              <a:r>
                <a:rPr lang="nl-BE" sz="1200" dirty="0"/>
                <a:t>vreemdelingen</a:t>
              </a:r>
            </a:p>
          </p:txBody>
        </p:sp>
      </p:grpSp>
      <p:grpSp>
        <p:nvGrpSpPr>
          <p:cNvPr id="10" name="Group 9">
            <a:extLst>
              <a:ext uri="{FF2B5EF4-FFF2-40B4-BE49-F238E27FC236}">
                <a16:creationId xmlns:a16="http://schemas.microsoft.com/office/drawing/2014/main" id="{6E6CD403-BCE8-4D51-BF96-2080009D7C2C}"/>
              </a:ext>
            </a:extLst>
          </p:cNvPr>
          <p:cNvGrpSpPr/>
          <p:nvPr/>
        </p:nvGrpSpPr>
        <p:grpSpPr>
          <a:xfrm>
            <a:off x="3683688" y="1988840"/>
            <a:ext cx="1279517" cy="1565480"/>
            <a:chOff x="1405676" y="1772816"/>
            <a:chExt cx="1279517" cy="1565480"/>
          </a:xfrm>
        </p:grpSpPr>
        <p:sp>
          <p:nvSpPr>
            <p:cNvPr id="11" name="Can 8">
              <a:extLst>
                <a:ext uri="{FF2B5EF4-FFF2-40B4-BE49-F238E27FC236}">
                  <a16:creationId xmlns:a16="http://schemas.microsoft.com/office/drawing/2014/main" id="{4C20BA49-6CAD-4193-9FC7-47D8EB185F7A}"/>
                </a:ext>
              </a:extLst>
            </p:cNvPr>
            <p:cNvSpPr/>
            <p:nvPr/>
          </p:nvSpPr>
          <p:spPr>
            <a:xfrm>
              <a:off x="1547664" y="1772816"/>
              <a:ext cx="864096" cy="1080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Vreemde</a:t>
              </a:r>
            </a:p>
            <a:p>
              <a:pPr algn="ctr"/>
              <a:r>
                <a:rPr lang="nl-BE" sz="1200" dirty="0" err="1">
                  <a:solidFill>
                    <a:schemeClr val="tx1"/>
                  </a:solidFill>
                </a:rPr>
                <a:t>lingen</a:t>
              </a:r>
              <a:endParaRPr lang="nl-BE" sz="1200" dirty="0">
                <a:solidFill>
                  <a:schemeClr val="tx1"/>
                </a:solidFill>
              </a:endParaRPr>
            </a:p>
            <a:p>
              <a:pPr algn="ctr"/>
              <a:r>
                <a:rPr lang="nl-BE" sz="1200" dirty="0">
                  <a:solidFill>
                    <a:schemeClr val="tx1"/>
                  </a:solidFill>
                </a:rPr>
                <a:t>Register</a:t>
              </a:r>
            </a:p>
          </p:txBody>
        </p:sp>
        <p:sp>
          <p:nvSpPr>
            <p:cNvPr id="12" name="TextBox 11">
              <a:extLst>
                <a:ext uri="{FF2B5EF4-FFF2-40B4-BE49-F238E27FC236}">
                  <a16:creationId xmlns:a16="http://schemas.microsoft.com/office/drawing/2014/main" id="{6434C9B3-78F0-4273-9B74-7E9716F8C266}"/>
                </a:ext>
              </a:extLst>
            </p:cNvPr>
            <p:cNvSpPr txBox="1"/>
            <p:nvPr/>
          </p:nvSpPr>
          <p:spPr>
            <a:xfrm>
              <a:off x="1405676" y="2876631"/>
              <a:ext cx="1279517" cy="461665"/>
            </a:xfrm>
            <a:prstGeom prst="rect">
              <a:avLst/>
            </a:prstGeom>
            <a:noFill/>
          </p:spPr>
          <p:txBody>
            <a:bodyPr wrap="none" rtlCol="0">
              <a:spAutoFit/>
            </a:bodyPr>
            <a:lstStyle/>
            <a:p>
              <a:pPr algn="ctr"/>
              <a:r>
                <a:rPr lang="nl-BE" sz="1200" dirty="0"/>
                <a:t>Vreemdelingen</a:t>
              </a:r>
            </a:p>
            <a:p>
              <a:pPr algn="ctr"/>
              <a:r>
                <a:rPr lang="nl-BE" sz="1200" dirty="0"/>
                <a:t>(niet permanent)</a:t>
              </a:r>
            </a:p>
          </p:txBody>
        </p:sp>
      </p:grpSp>
      <p:grpSp>
        <p:nvGrpSpPr>
          <p:cNvPr id="13" name="Group 12">
            <a:extLst>
              <a:ext uri="{FF2B5EF4-FFF2-40B4-BE49-F238E27FC236}">
                <a16:creationId xmlns:a16="http://schemas.microsoft.com/office/drawing/2014/main" id="{26279D41-C6A9-4579-ADF4-D676DB224DF2}"/>
              </a:ext>
            </a:extLst>
          </p:cNvPr>
          <p:cNvGrpSpPr/>
          <p:nvPr/>
        </p:nvGrpSpPr>
        <p:grpSpPr>
          <a:xfrm>
            <a:off x="5136393" y="1988840"/>
            <a:ext cx="1197765" cy="1380814"/>
            <a:chOff x="1446554" y="1772816"/>
            <a:chExt cx="1197765" cy="1380814"/>
          </a:xfrm>
        </p:grpSpPr>
        <p:sp>
          <p:nvSpPr>
            <p:cNvPr id="14" name="Can 11">
              <a:extLst>
                <a:ext uri="{FF2B5EF4-FFF2-40B4-BE49-F238E27FC236}">
                  <a16:creationId xmlns:a16="http://schemas.microsoft.com/office/drawing/2014/main" id="{9B771835-CA54-42EA-88E4-E5D9B4E98FFE}"/>
                </a:ext>
              </a:extLst>
            </p:cNvPr>
            <p:cNvSpPr/>
            <p:nvPr/>
          </p:nvSpPr>
          <p:spPr>
            <a:xfrm>
              <a:off x="1547664" y="1772816"/>
              <a:ext cx="864096" cy="1080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Protocol EU</a:t>
              </a:r>
            </a:p>
            <a:p>
              <a:pPr algn="ctr"/>
              <a:r>
                <a:rPr lang="nl-BE" sz="1200" dirty="0">
                  <a:solidFill>
                    <a:schemeClr val="tx1"/>
                  </a:solidFill>
                </a:rPr>
                <a:t>Register</a:t>
              </a:r>
            </a:p>
          </p:txBody>
        </p:sp>
        <p:sp>
          <p:nvSpPr>
            <p:cNvPr id="15" name="TextBox 14">
              <a:extLst>
                <a:ext uri="{FF2B5EF4-FFF2-40B4-BE49-F238E27FC236}">
                  <a16:creationId xmlns:a16="http://schemas.microsoft.com/office/drawing/2014/main" id="{1A7A218A-DD6E-4A8C-ADA1-D34E5B6A09D9}"/>
                </a:ext>
              </a:extLst>
            </p:cNvPr>
            <p:cNvSpPr txBox="1"/>
            <p:nvPr/>
          </p:nvSpPr>
          <p:spPr>
            <a:xfrm>
              <a:off x="1446554" y="2876631"/>
              <a:ext cx="1197765" cy="276999"/>
            </a:xfrm>
            <a:prstGeom prst="rect">
              <a:avLst/>
            </a:prstGeom>
            <a:noFill/>
          </p:spPr>
          <p:txBody>
            <a:bodyPr wrap="none" rtlCol="0">
              <a:spAutoFit/>
            </a:bodyPr>
            <a:lstStyle/>
            <a:p>
              <a:pPr algn="ctr"/>
              <a:r>
                <a:rPr lang="nl-BE" sz="1200" dirty="0"/>
                <a:t>EU ambtenaren</a:t>
              </a:r>
            </a:p>
          </p:txBody>
        </p:sp>
      </p:grpSp>
      <p:grpSp>
        <p:nvGrpSpPr>
          <p:cNvPr id="16" name="Group 15">
            <a:extLst>
              <a:ext uri="{FF2B5EF4-FFF2-40B4-BE49-F238E27FC236}">
                <a16:creationId xmlns:a16="http://schemas.microsoft.com/office/drawing/2014/main" id="{778605E3-E2DB-41C4-9A68-3C60C6AB7B62}"/>
              </a:ext>
            </a:extLst>
          </p:cNvPr>
          <p:cNvGrpSpPr/>
          <p:nvPr/>
        </p:nvGrpSpPr>
        <p:grpSpPr>
          <a:xfrm>
            <a:off x="6377100" y="1988840"/>
            <a:ext cx="1436867" cy="1565480"/>
            <a:chOff x="1327006" y="1772816"/>
            <a:chExt cx="1436867" cy="1565480"/>
          </a:xfrm>
        </p:grpSpPr>
        <p:sp>
          <p:nvSpPr>
            <p:cNvPr id="17" name="Can 14">
              <a:extLst>
                <a:ext uri="{FF2B5EF4-FFF2-40B4-BE49-F238E27FC236}">
                  <a16:creationId xmlns:a16="http://schemas.microsoft.com/office/drawing/2014/main" id="{255C6AFD-C0E2-4091-B670-C63596C10C44}"/>
                </a:ext>
              </a:extLst>
            </p:cNvPr>
            <p:cNvSpPr/>
            <p:nvPr/>
          </p:nvSpPr>
          <p:spPr>
            <a:xfrm>
              <a:off x="1547664" y="1772816"/>
              <a:ext cx="864096" cy="1080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Wacht</a:t>
              </a:r>
            </a:p>
            <a:p>
              <a:pPr algn="ctr"/>
              <a:r>
                <a:rPr lang="nl-BE" sz="1200" dirty="0">
                  <a:solidFill>
                    <a:schemeClr val="tx1"/>
                  </a:solidFill>
                </a:rPr>
                <a:t>Register</a:t>
              </a:r>
            </a:p>
          </p:txBody>
        </p:sp>
        <p:sp>
          <p:nvSpPr>
            <p:cNvPr id="18" name="TextBox 17">
              <a:extLst>
                <a:ext uri="{FF2B5EF4-FFF2-40B4-BE49-F238E27FC236}">
                  <a16:creationId xmlns:a16="http://schemas.microsoft.com/office/drawing/2014/main" id="{73FA8E5F-BFC6-456B-A36B-4AAFE02BD301}"/>
                </a:ext>
              </a:extLst>
            </p:cNvPr>
            <p:cNvSpPr txBox="1"/>
            <p:nvPr/>
          </p:nvSpPr>
          <p:spPr>
            <a:xfrm>
              <a:off x="1327006" y="2876631"/>
              <a:ext cx="1436867" cy="461665"/>
            </a:xfrm>
            <a:prstGeom prst="rect">
              <a:avLst/>
            </a:prstGeom>
            <a:noFill/>
          </p:spPr>
          <p:txBody>
            <a:bodyPr wrap="none" rtlCol="0">
              <a:spAutoFit/>
            </a:bodyPr>
            <a:lstStyle/>
            <a:p>
              <a:pPr algn="ctr"/>
              <a:r>
                <a:rPr lang="nl-BE" sz="1200" dirty="0"/>
                <a:t>Asielzoekers,</a:t>
              </a:r>
            </a:p>
            <a:p>
              <a:pPr algn="ctr"/>
              <a:r>
                <a:rPr lang="nl-BE" sz="1200" dirty="0"/>
                <a:t>Familie protocol EU </a:t>
              </a:r>
            </a:p>
          </p:txBody>
        </p:sp>
      </p:grpSp>
      <p:grpSp>
        <p:nvGrpSpPr>
          <p:cNvPr id="19" name="Group 18">
            <a:extLst>
              <a:ext uri="{FF2B5EF4-FFF2-40B4-BE49-F238E27FC236}">
                <a16:creationId xmlns:a16="http://schemas.microsoft.com/office/drawing/2014/main" id="{ECA42863-2C23-4CF0-B7C5-60963FC797B3}"/>
              </a:ext>
            </a:extLst>
          </p:cNvPr>
          <p:cNvGrpSpPr/>
          <p:nvPr/>
        </p:nvGrpSpPr>
        <p:grpSpPr>
          <a:xfrm>
            <a:off x="3763838" y="4616207"/>
            <a:ext cx="1199367" cy="1380814"/>
            <a:chOff x="1445758" y="1772816"/>
            <a:chExt cx="1199367" cy="1380814"/>
          </a:xfrm>
        </p:grpSpPr>
        <p:sp>
          <p:nvSpPr>
            <p:cNvPr id="20" name="Can 17">
              <a:extLst>
                <a:ext uri="{FF2B5EF4-FFF2-40B4-BE49-F238E27FC236}">
                  <a16:creationId xmlns:a16="http://schemas.microsoft.com/office/drawing/2014/main" id="{528C2199-3308-4819-AB3B-31201F0014C6}"/>
                </a:ext>
              </a:extLst>
            </p:cNvPr>
            <p:cNvSpPr/>
            <p:nvPr/>
          </p:nvSpPr>
          <p:spPr>
            <a:xfrm>
              <a:off x="1547664" y="1772816"/>
              <a:ext cx="864096" cy="1080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Bis</a:t>
              </a:r>
            </a:p>
            <a:p>
              <a:pPr algn="ctr"/>
              <a:r>
                <a:rPr lang="nl-BE" sz="1200" dirty="0">
                  <a:solidFill>
                    <a:schemeClr val="tx1"/>
                  </a:solidFill>
                </a:rPr>
                <a:t>Register</a:t>
              </a:r>
            </a:p>
          </p:txBody>
        </p:sp>
        <p:sp>
          <p:nvSpPr>
            <p:cNvPr id="21" name="TextBox 20">
              <a:extLst>
                <a:ext uri="{FF2B5EF4-FFF2-40B4-BE49-F238E27FC236}">
                  <a16:creationId xmlns:a16="http://schemas.microsoft.com/office/drawing/2014/main" id="{D36341AF-4470-40CB-B342-C2845B328183}"/>
                </a:ext>
              </a:extLst>
            </p:cNvPr>
            <p:cNvSpPr txBox="1"/>
            <p:nvPr/>
          </p:nvSpPr>
          <p:spPr>
            <a:xfrm>
              <a:off x="1445758" y="2876631"/>
              <a:ext cx="1199367" cy="276999"/>
            </a:xfrm>
            <a:prstGeom prst="rect">
              <a:avLst/>
            </a:prstGeom>
            <a:noFill/>
          </p:spPr>
          <p:txBody>
            <a:bodyPr wrap="none" rtlCol="0">
              <a:spAutoFit/>
            </a:bodyPr>
            <a:lstStyle/>
            <a:p>
              <a:pPr algn="ctr"/>
              <a:r>
                <a:rPr lang="nl-BE" sz="1200" dirty="0"/>
                <a:t>Geen inwoners </a:t>
              </a:r>
            </a:p>
          </p:txBody>
        </p:sp>
      </p:grpSp>
      <p:grpSp>
        <p:nvGrpSpPr>
          <p:cNvPr id="22" name="Group 21">
            <a:extLst>
              <a:ext uri="{FF2B5EF4-FFF2-40B4-BE49-F238E27FC236}">
                <a16:creationId xmlns:a16="http://schemas.microsoft.com/office/drawing/2014/main" id="{5B8B4546-5C64-4138-B8BC-461A027BCD8C}"/>
              </a:ext>
            </a:extLst>
          </p:cNvPr>
          <p:cNvGrpSpPr/>
          <p:nvPr/>
        </p:nvGrpSpPr>
        <p:grpSpPr>
          <a:xfrm>
            <a:off x="5291711" y="4616207"/>
            <a:ext cx="953994" cy="1565480"/>
            <a:chOff x="1547664" y="1772816"/>
            <a:chExt cx="953994" cy="1565480"/>
          </a:xfrm>
        </p:grpSpPr>
        <p:sp>
          <p:nvSpPr>
            <p:cNvPr id="23" name="Can 20">
              <a:extLst>
                <a:ext uri="{FF2B5EF4-FFF2-40B4-BE49-F238E27FC236}">
                  <a16:creationId xmlns:a16="http://schemas.microsoft.com/office/drawing/2014/main" id="{CFFA7DF3-3BE6-41B3-AA10-D8D61FE062F3}"/>
                </a:ext>
              </a:extLst>
            </p:cNvPr>
            <p:cNvSpPr/>
            <p:nvPr/>
          </p:nvSpPr>
          <p:spPr>
            <a:xfrm>
              <a:off x="1547664" y="1772816"/>
              <a:ext cx="864096" cy="10801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RAD</a:t>
              </a:r>
            </a:p>
            <a:p>
              <a:pPr algn="ctr"/>
              <a:r>
                <a:rPr lang="nl-BE" sz="1200" dirty="0">
                  <a:solidFill>
                    <a:schemeClr val="tx1"/>
                  </a:solidFill>
                </a:rPr>
                <a:t>Register</a:t>
              </a:r>
            </a:p>
          </p:txBody>
        </p:sp>
        <p:sp>
          <p:nvSpPr>
            <p:cNvPr id="24" name="TextBox 23">
              <a:extLst>
                <a:ext uri="{FF2B5EF4-FFF2-40B4-BE49-F238E27FC236}">
                  <a16:creationId xmlns:a16="http://schemas.microsoft.com/office/drawing/2014/main" id="{99B4930E-2034-4145-ADB3-45A1C13EDFDC}"/>
                </a:ext>
              </a:extLst>
            </p:cNvPr>
            <p:cNvSpPr txBox="1"/>
            <p:nvPr/>
          </p:nvSpPr>
          <p:spPr>
            <a:xfrm>
              <a:off x="1589229" y="2876631"/>
              <a:ext cx="912429" cy="461665"/>
            </a:xfrm>
            <a:prstGeom prst="rect">
              <a:avLst/>
            </a:prstGeom>
            <a:noFill/>
          </p:spPr>
          <p:txBody>
            <a:bodyPr wrap="none" rtlCol="0">
              <a:spAutoFit/>
            </a:bodyPr>
            <a:lstStyle/>
            <a:p>
              <a:pPr algn="ctr"/>
              <a:r>
                <a:rPr lang="nl-BE" sz="1200" dirty="0"/>
                <a:t>Geschrapte</a:t>
              </a:r>
            </a:p>
            <a:p>
              <a:pPr algn="ctr"/>
              <a:r>
                <a:rPr lang="nl-BE" sz="1200" dirty="0"/>
                <a:t>inwoners </a:t>
              </a:r>
            </a:p>
          </p:txBody>
        </p:sp>
      </p:grpSp>
      <p:sp>
        <p:nvSpPr>
          <p:cNvPr id="25" name="Rectangle 24">
            <a:extLst>
              <a:ext uri="{FF2B5EF4-FFF2-40B4-BE49-F238E27FC236}">
                <a16:creationId xmlns:a16="http://schemas.microsoft.com/office/drawing/2014/main" id="{699B8E3D-5D11-4E74-8581-5469491EB8A1}"/>
              </a:ext>
            </a:extLst>
          </p:cNvPr>
          <p:cNvSpPr/>
          <p:nvPr/>
        </p:nvSpPr>
        <p:spPr>
          <a:xfrm>
            <a:off x="1784648" y="1772816"/>
            <a:ext cx="6336704" cy="1872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TextBox 25">
            <a:extLst>
              <a:ext uri="{FF2B5EF4-FFF2-40B4-BE49-F238E27FC236}">
                <a16:creationId xmlns:a16="http://schemas.microsoft.com/office/drawing/2014/main" id="{4D019999-ECAB-46E6-9E78-1257D3A301AF}"/>
              </a:ext>
            </a:extLst>
          </p:cNvPr>
          <p:cNvSpPr txBox="1"/>
          <p:nvPr/>
        </p:nvSpPr>
        <p:spPr>
          <a:xfrm>
            <a:off x="4288531" y="1344138"/>
            <a:ext cx="1320618" cy="369204"/>
          </a:xfrm>
          <a:prstGeom prst="rect">
            <a:avLst/>
          </a:prstGeom>
          <a:noFill/>
        </p:spPr>
        <p:txBody>
          <a:bodyPr wrap="none" rtlCol="0">
            <a:spAutoFit/>
          </a:bodyPr>
          <a:lstStyle/>
          <a:p>
            <a:pPr algn="ctr"/>
            <a:r>
              <a:rPr lang="nl-BE" dirty="0">
                <a:solidFill>
                  <a:srgbClr val="FF0000"/>
                </a:solidFill>
                <a:hlinkClick r:id="rId3"/>
              </a:rPr>
              <a:t>Rijksregister</a:t>
            </a:r>
            <a:endParaRPr lang="nl-BE" dirty="0">
              <a:solidFill>
                <a:srgbClr val="FF0000"/>
              </a:solidFill>
            </a:endParaRPr>
          </a:p>
        </p:txBody>
      </p:sp>
      <p:sp>
        <p:nvSpPr>
          <p:cNvPr id="27" name="Rectangle 26">
            <a:extLst>
              <a:ext uri="{FF2B5EF4-FFF2-40B4-BE49-F238E27FC236}">
                <a16:creationId xmlns:a16="http://schemas.microsoft.com/office/drawing/2014/main" id="{2DE149F9-30F6-4120-97D8-7A0750BAAAA0}"/>
              </a:ext>
            </a:extLst>
          </p:cNvPr>
          <p:cNvSpPr/>
          <p:nvPr/>
        </p:nvSpPr>
        <p:spPr>
          <a:xfrm>
            <a:off x="1784648" y="4388799"/>
            <a:ext cx="6336704" cy="1872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TextBox 27">
            <a:extLst>
              <a:ext uri="{FF2B5EF4-FFF2-40B4-BE49-F238E27FC236}">
                <a16:creationId xmlns:a16="http://schemas.microsoft.com/office/drawing/2014/main" id="{DAF42372-0124-4181-8A72-859E3783678E}"/>
              </a:ext>
            </a:extLst>
          </p:cNvPr>
          <p:cNvSpPr txBox="1"/>
          <p:nvPr/>
        </p:nvSpPr>
        <p:spPr>
          <a:xfrm>
            <a:off x="3271945" y="3960121"/>
            <a:ext cx="3353803" cy="369332"/>
          </a:xfrm>
          <a:prstGeom prst="rect">
            <a:avLst/>
          </a:prstGeom>
          <a:noFill/>
        </p:spPr>
        <p:txBody>
          <a:bodyPr wrap="none" rtlCol="0">
            <a:spAutoFit/>
          </a:bodyPr>
          <a:lstStyle/>
          <a:p>
            <a:pPr algn="ctr"/>
            <a:r>
              <a:rPr lang="nl-BE" dirty="0">
                <a:solidFill>
                  <a:srgbClr val="FF0000"/>
                </a:solidFill>
                <a:hlinkClick r:id="rId4"/>
              </a:rPr>
              <a:t>Kruispuntbank Sociale Zekerheid</a:t>
            </a:r>
            <a:endParaRPr lang="nl-BE" dirty="0">
              <a:solidFill>
                <a:srgbClr val="FF0000"/>
              </a:solidFill>
            </a:endParaRPr>
          </a:p>
        </p:txBody>
      </p:sp>
      <p:pic>
        <p:nvPicPr>
          <p:cNvPr id="29" name="Picture 28">
            <a:extLst>
              <a:ext uri="{FF2B5EF4-FFF2-40B4-BE49-F238E27FC236}">
                <a16:creationId xmlns:a16="http://schemas.microsoft.com/office/drawing/2014/main" id="{FE1D6A51-B687-4C2A-B983-B992A9B5195C}"/>
              </a:ext>
            </a:extLst>
          </p:cNvPr>
          <p:cNvPicPr>
            <a:picLocks noChangeAspect="1"/>
          </p:cNvPicPr>
          <p:nvPr/>
        </p:nvPicPr>
        <p:blipFill>
          <a:blip r:embed="rId5"/>
          <a:stretch>
            <a:fillRect/>
          </a:stretch>
        </p:blipFill>
        <p:spPr>
          <a:xfrm>
            <a:off x="3562791" y="1275943"/>
            <a:ext cx="525768" cy="373415"/>
          </a:xfrm>
          <a:prstGeom prst="rect">
            <a:avLst/>
          </a:prstGeom>
        </p:spPr>
      </p:pic>
      <p:pic>
        <p:nvPicPr>
          <p:cNvPr id="30" name="Picture 29">
            <a:extLst>
              <a:ext uri="{FF2B5EF4-FFF2-40B4-BE49-F238E27FC236}">
                <a16:creationId xmlns:a16="http://schemas.microsoft.com/office/drawing/2014/main" id="{E5DDF81C-7B23-4508-AED8-B77C688A732E}"/>
              </a:ext>
            </a:extLst>
          </p:cNvPr>
          <p:cNvPicPr>
            <a:picLocks noChangeAspect="1"/>
          </p:cNvPicPr>
          <p:nvPr/>
        </p:nvPicPr>
        <p:blipFill>
          <a:blip r:embed="rId6"/>
          <a:stretch>
            <a:fillRect/>
          </a:stretch>
        </p:blipFill>
        <p:spPr>
          <a:xfrm>
            <a:off x="2508880" y="3964767"/>
            <a:ext cx="748257" cy="360040"/>
          </a:xfrm>
          <a:prstGeom prst="rect">
            <a:avLst/>
          </a:prstGeom>
        </p:spPr>
      </p:pic>
    </p:spTree>
    <p:extLst>
      <p:ext uri="{BB962C8B-B14F-4D97-AF65-F5344CB8AC3E}">
        <p14:creationId xmlns:p14="http://schemas.microsoft.com/office/powerpoint/2010/main" val="2519574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6"/>
            <a:ext cx="8543925" cy="1325563"/>
          </a:xfrm>
        </p:spPr>
        <p:txBody>
          <a:bodyPr>
            <a:normAutofit/>
          </a:bodyPr>
          <a:lstStyle/>
          <a:p>
            <a:r>
              <a:rPr lang="en-GB" sz="3200" dirty="0" err="1">
                <a:latin typeface="FlandersArtSans-Bold" panose="00000800000000000000" pitchFamily="2" charset="0"/>
              </a:rPr>
              <a:t>Praktische</a:t>
            </a:r>
            <a:r>
              <a:rPr lang="en-GB" sz="3200" dirty="0">
                <a:latin typeface="FlandersArtSans-Bold" panose="00000800000000000000" pitchFamily="2" charset="0"/>
              </a:rPr>
              <a:t> </a:t>
            </a:r>
            <a:r>
              <a:rPr lang="en-GB" sz="3200" dirty="0" err="1">
                <a:latin typeface="FlandersArtSans-Bold" panose="00000800000000000000" pitchFamily="2" charset="0"/>
              </a:rPr>
              <a:t>afspraken</a:t>
            </a:r>
            <a:endParaRPr lang="en-GB" sz="3200" dirty="0">
              <a:latin typeface="FlandersArtSans-Bold" panose="00000800000000000000" pitchFamily="2" charset="0"/>
            </a:endParaRPr>
          </a:p>
        </p:txBody>
      </p:sp>
      <p:sp>
        <p:nvSpPr>
          <p:cNvPr id="3" name="Text Placeholder 2"/>
          <p:cNvSpPr>
            <a:spLocks noGrp="1"/>
          </p:cNvSpPr>
          <p:nvPr>
            <p:ph type="body" idx="1"/>
          </p:nvPr>
        </p:nvSpPr>
        <p:spPr>
          <a:xfrm>
            <a:off x="681038" y="1878608"/>
            <a:ext cx="8543925" cy="3535350"/>
          </a:xfrm>
        </p:spPr>
        <p:txBody>
          <a:bodyPr/>
          <a:lstStyle/>
          <a:p>
            <a:r>
              <a:rPr lang="en-GB" dirty="0"/>
              <a:t> Webcast </a:t>
            </a:r>
            <a:r>
              <a:rPr lang="en-GB" dirty="0" err="1"/>
              <a:t>wordt</a:t>
            </a:r>
            <a:r>
              <a:rPr lang="en-GB" dirty="0"/>
              <a:t> </a:t>
            </a:r>
            <a:r>
              <a:rPr lang="en-GB" dirty="0" err="1"/>
              <a:t>opgenomen</a:t>
            </a:r>
            <a:endParaRPr lang="en-GB" dirty="0"/>
          </a:p>
          <a:p>
            <a:r>
              <a:rPr lang="en-GB" dirty="0"/>
              <a:t> </a:t>
            </a:r>
            <a:r>
              <a:rPr lang="en-GB" dirty="0" err="1"/>
              <a:t>Microfoon</a:t>
            </a:r>
            <a:r>
              <a:rPr lang="en-GB" dirty="0"/>
              <a:t> </a:t>
            </a:r>
            <a:r>
              <a:rPr lang="en-GB" dirty="0" err="1"/>
              <a:t>dempen</a:t>
            </a:r>
            <a:endParaRPr lang="en-GB" dirty="0"/>
          </a:p>
          <a:p>
            <a:pPr marL="61913" indent="0">
              <a:buNone/>
            </a:pPr>
            <a:endParaRPr lang="en-GB" dirty="0"/>
          </a:p>
          <a:p>
            <a:pPr marL="61913" indent="0">
              <a:buNone/>
            </a:pPr>
            <a:endParaRPr lang="en-GB" dirty="0"/>
          </a:p>
          <a:p>
            <a:r>
              <a:rPr lang="en-GB" dirty="0"/>
              <a:t> Via </a:t>
            </a:r>
            <a:r>
              <a:rPr lang="en-GB" dirty="0" err="1"/>
              <a:t>chatfunctie</a:t>
            </a:r>
            <a:r>
              <a:rPr lang="en-GB" dirty="0"/>
              <a:t>:</a:t>
            </a:r>
          </a:p>
          <a:p>
            <a:pPr marL="825500" lvl="1" indent="-371475">
              <a:buFont typeface="+mj-lt"/>
              <a:buAutoNum type="arabicPeriod"/>
            </a:pPr>
            <a:r>
              <a:rPr lang="en-GB" dirty="0" err="1">
                <a:latin typeface="FlandersArtSans-Regular" panose="00000500000000000000" pitchFamily="2" charset="0"/>
              </a:rPr>
              <a:t>Korte</a:t>
            </a:r>
            <a:r>
              <a:rPr lang="en-GB" dirty="0">
                <a:latin typeface="FlandersArtSans-Regular" panose="00000500000000000000" pitchFamily="2" charset="0"/>
              </a:rPr>
              <a:t> </a:t>
            </a:r>
            <a:r>
              <a:rPr lang="en-GB" dirty="0" err="1">
                <a:latin typeface="FlandersArtSans-Regular" panose="00000500000000000000" pitchFamily="2" charset="0"/>
              </a:rPr>
              <a:t>voorstelling</a:t>
            </a:r>
            <a:r>
              <a:rPr lang="en-GB" dirty="0">
                <a:latin typeface="FlandersArtSans-Regular" panose="00000500000000000000" pitchFamily="2" charset="0"/>
              </a:rPr>
              <a:t> (</a:t>
            </a:r>
            <a:r>
              <a:rPr lang="en-GB" dirty="0" err="1">
                <a:latin typeface="FlandersArtSans-Regular" panose="00000500000000000000" pitchFamily="2" charset="0"/>
              </a:rPr>
              <a:t>wie</a:t>
            </a:r>
            <a:r>
              <a:rPr lang="en-GB" dirty="0">
                <a:latin typeface="FlandersArtSans-Regular" panose="00000500000000000000" pitchFamily="2" charset="0"/>
              </a:rPr>
              <a:t>, </a:t>
            </a:r>
            <a:r>
              <a:rPr lang="en-GB" dirty="0" err="1">
                <a:latin typeface="FlandersArtSans-Regular" panose="00000500000000000000" pitchFamily="2" charset="0"/>
              </a:rPr>
              <a:t>organisatie</a:t>
            </a:r>
            <a:r>
              <a:rPr lang="en-GB" dirty="0">
                <a:latin typeface="FlandersArtSans-Regular" panose="00000500000000000000" pitchFamily="2" charset="0"/>
              </a:rPr>
              <a:t>?)</a:t>
            </a:r>
          </a:p>
          <a:p>
            <a:pPr marL="825500" lvl="1" indent="-371475">
              <a:buFont typeface="+mj-lt"/>
              <a:buAutoNum type="arabicPeriod"/>
            </a:pPr>
            <a:r>
              <a:rPr lang="en-GB" dirty="0" err="1">
                <a:latin typeface="FlandersArtSans-Regular" panose="00000500000000000000" pitchFamily="2" charset="0"/>
              </a:rPr>
              <a:t>Vragen</a:t>
            </a:r>
            <a:r>
              <a:rPr lang="en-GB" dirty="0">
                <a:latin typeface="FlandersArtSans-Regular" panose="00000500000000000000" pitchFamily="2" charset="0"/>
              </a:rPr>
              <a:t> om </a:t>
            </a:r>
            <a:r>
              <a:rPr lang="en-GB" dirty="0" err="1">
                <a:latin typeface="FlandersArtSans-Regular" panose="00000500000000000000" pitchFamily="2" charset="0"/>
              </a:rPr>
              <a:t>te</a:t>
            </a:r>
            <a:r>
              <a:rPr lang="en-GB" dirty="0">
                <a:latin typeface="FlandersArtSans-Regular" panose="00000500000000000000" pitchFamily="2" charset="0"/>
              </a:rPr>
              <a:t> </a:t>
            </a:r>
            <a:r>
              <a:rPr lang="en-GB" dirty="0" err="1">
                <a:latin typeface="FlandersArtSans-Regular" panose="00000500000000000000" pitchFamily="2" charset="0"/>
              </a:rPr>
              <a:t>behandelen</a:t>
            </a:r>
            <a:r>
              <a:rPr lang="en-GB" dirty="0">
                <a:latin typeface="FlandersArtSans-Regular" panose="00000500000000000000" pitchFamily="2" charset="0"/>
              </a:rPr>
              <a:t> </a:t>
            </a:r>
            <a:r>
              <a:rPr lang="en-GB" dirty="0" err="1">
                <a:latin typeface="FlandersArtSans-Regular" panose="00000500000000000000" pitchFamily="2" charset="0"/>
              </a:rPr>
              <a:t>na</a:t>
            </a:r>
            <a:r>
              <a:rPr lang="en-GB" dirty="0">
                <a:latin typeface="FlandersArtSans-Regular" panose="00000500000000000000" pitchFamily="2" charset="0"/>
              </a:rPr>
              <a:t> de presentative</a:t>
            </a:r>
          </a:p>
        </p:txBody>
      </p:sp>
      <p:sp>
        <p:nvSpPr>
          <p:cNvPr id="4" name="Slide Number Placeholder 3"/>
          <p:cNvSpPr>
            <a:spLocks noGrp="1"/>
          </p:cNvSpPr>
          <p:nvPr>
            <p:ph type="sldNum" idx="12"/>
          </p:nvPr>
        </p:nvSpPr>
        <p:spPr/>
        <p:txBody>
          <a:bodyPr/>
          <a:lstStyle/>
          <a:p>
            <a:pPr indent="-15478">
              <a:buClr>
                <a:srgbClr val="888888"/>
              </a:buClr>
              <a:buSzPct val="25000"/>
            </a:pPr>
            <a:fld id="{00000000-1234-1234-1234-123412341234}" type="slidenum">
              <a:rPr lang="nl-BE" sz="975">
                <a:solidFill>
                  <a:srgbClr val="888888"/>
                </a:solidFill>
                <a:ea typeface="Calibri"/>
                <a:cs typeface="Calibri"/>
                <a:sym typeface="Calibri"/>
              </a:rPr>
              <a:pPr indent="-15478">
                <a:buClr>
                  <a:srgbClr val="888888"/>
                </a:buClr>
                <a:buSzPct val="25000"/>
              </a:pPr>
              <a:t>2</a:t>
            </a:fld>
            <a:endParaRPr lang="nl-BE" sz="975">
              <a:solidFill>
                <a:srgbClr val="888888"/>
              </a:solidFill>
              <a:ea typeface="Calibri"/>
              <a:cs typeface="Calibri"/>
              <a:sym typeface="Calibri"/>
            </a:endParaRPr>
          </a:p>
        </p:txBody>
      </p:sp>
      <p:pic>
        <p:nvPicPr>
          <p:cNvPr id="29" name="Picture 28"/>
          <p:cNvPicPr>
            <a:picLocks noChangeAspect="1"/>
          </p:cNvPicPr>
          <p:nvPr/>
        </p:nvPicPr>
        <p:blipFill>
          <a:blip r:embed="rId2"/>
          <a:stretch>
            <a:fillRect/>
          </a:stretch>
        </p:blipFill>
        <p:spPr>
          <a:xfrm>
            <a:off x="3881574" y="2507794"/>
            <a:ext cx="4535091" cy="1354336"/>
          </a:xfrm>
          <a:prstGeom prst="rect">
            <a:avLst/>
          </a:prstGeom>
        </p:spPr>
      </p:pic>
      <p:pic>
        <p:nvPicPr>
          <p:cNvPr id="30" name="Picture 29"/>
          <p:cNvPicPr>
            <a:picLocks noChangeAspect="1"/>
          </p:cNvPicPr>
          <p:nvPr/>
        </p:nvPicPr>
        <p:blipFill>
          <a:blip r:embed="rId3"/>
          <a:stretch>
            <a:fillRect/>
          </a:stretch>
        </p:blipFill>
        <p:spPr>
          <a:xfrm>
            <a:off x="948500" y="4910919"/>
            <a:ext cx="4380309" cy="1006078"/>
          </a:xfrm>
          <a:prstGeom prst="rect">
            <a:avLst/>
          </a:prstGeom>
        </p:spPr>
      </p:pic>
      <p:pic>
        <p:nvPicPr>
          <p:cNvPr id="31" name="Picture 30"/>
          <p:cNvPicPr>
            <a:picLocks noChangeAspect="1"/>
          </p:cNvPicPr>
          <p:nvPr/>
        </p:nvPicPr>
        <p:blipFill>
          <a:blip r:embed="rId4"/>
          <a:stretch>
            <a:fillRect/>
          </a:stretch>
        </p:blipFill>
        <p:spPr>
          <a:xfrm>
            <a:off x="5400620" y="5098717"/>
            <a:ext cx="3126332" cy="624190"/>
          </a:xfrm>
          <a:prstGeom prst="rect">
            <a:avLst/>
          </a:prstGeom>
        </p:spPr>
      </p:pic>
      <p:cxnSp>
        <p:nvCxnSpPr>
          <p:cNvPr id="32" name="Straight Arrow Connector 31"/>
          <p:cNvCxnSpPr/>
          <p:nvPr/>
        </p:nvCxnSpPr>
        <p:spPr>
          <a:xfrm flipH="1">
            <a:off x="8526952" y="3526065"/>
            <a:ext cx="60590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a:off x="2475807" y="4797759"/>
            <a:ext cx="430" cy="446009"/>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V="1">
            <a:off x="6963786" y="5722907"/>
            <a:ext cx="0" cy="536582"/>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5" name="Footer Placeholder 4">
            <a:extLst>
              <a:ext uri="{FF2B5EF4-FFF2-40B4-BE49-F238E27FC236}">
                <a16:creationId xmlns:a16="http://schemas.microsoft.com/office/drawing/2014/main" id="{7F485F32-ECD5-4EC6-A5ED-D777E0B094A0}"/>
              </a:ext>
            </a:extLst>
          </p:cNvPr>
          <p:cNvSpPr>
            <a:spLocks noGrp="1"/>
          </p:cNvSpPr>
          <p:nvPr>
            <p:ph type="ftr" idx="11"/>
          </p:nvPr>
        </p:nvSpPr>
        <p:spPr/>
        <p:txBody>
          <a:bodyPr/>
          <a:lstStyle/>
          <a:p>
            <a:r>
              <a:rPr lang="nl-BE"/>
              <a:t>Webcast OSLO-Persoon 15/5/2018</a:t>
            </a:r>
          </a:p>
        </p:txBody>
      </p:sp>
    </p:spTree>
    <p:extLst>
      <p:ext uri="{BB962C8B-B14F-4D97-AF65-F5344CB8AC3E}">
        <p14:creationId xmlns:p14="http://schemas.microsoft.com/office/powerpoint/2010/main" val="4268022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Bestaande standaarden/applicaties</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20</a:t>
            </a:fld>
            <a:endParaRPr lang="nl-BE" dirty="0"/>
          </a:p>
        </p:txBody>
      </p:sp>
      <p:pic>
        <p:nvPicPr>
          <p:cNvPr id="11" name="Picture 10">
            <a:extLst>
              <a:ext uri="{FF2B5EF4-FFF2-40B4-BE49-F238E27FC236}">
                <a16:creationId xmlns:a16="http://schemas.microsoft.com/office/drawing/2014/main" id="{D420C25C-20C9-4811-989F-143EF04D5C88}"/>
              </a:ext>
            </a:extLst>
          </p:cNvPr>
          <p:cNvPicPr>
            <a:picLocks noChangeAspect="1"/>
          </p:cNvPicPr>
          <p:nvPr/>
        </p:nvPicPr>
        <p:blipFill>
          <a:blip r:embed="rId3"/>
          <a:stretch>
            <a:fillRect/>
          </a:stretch>
        </p:blipFill>
        <p:spPr>
          <a:xfrm>
            <a:off x="1718893" y="1581230"/>
            <a:ext cx="7339963" cy="4035032"/>
          </a:xfrm>
          <a:prstGeom prst="rect">
            <a:avLst/>
          </a:prstGeom>
          <a:ln>
            <a:solidFill>
              <a:schemeClr val="tx1"/>
            </a:solidFill>
          </a:ln>
          <a:scene3d>
            <a:camera prst="perspectiveLeft">
              <a:rot lat="0" lon="2400000" rev="0"/>
            </a:camera>
            <a:lightRig rig="threePt" dir="t"/>
          </a:scene3d>
          <a:sp3d>
            <a:bevelT/>
          </a:sp3d>
        </p:spPr>
      </p:pic>
      <p:pic>
        <p:nvPicPr>
          <p:cNvPr id="13" name="Picture 12">
            <a:extLst>
              <a:ext uri="{FF2B5EF4-FFF2-40B4-BE49-F238E27FC236}">
                <a16:creationId xmlns:a16="http://schemas.microsoft.com/office/drawing/2014/main" id="{49BA168A-1150-42D2-AC61-61DC2D6463DC}"/>
              </a:ext>
            </a:extLst>
          </p:cNvPr>
          <p:cNvPicPr>
            <a:picLocks noChangeAspect="1"/>
          </p:cNvPicPr>
          <p:nvPr/>
        </p:nvPicPr>
        <p:blipFill>
          <a:blip r:embed="rId4"/>
          <a:stretch>
            <a:fillRect/>
          </a:stretch>
        </p:blipFill>
        <p:spPr>
          <a:xfrm>
            <a:off x="3607512" y="1348461"/>
            <a:ext cx="3562723" cy="4378161"/>
          </a:xfrm>
          <a:prstGeom prst="rect">
            <a:avLst/>
          </a:prstGeom>
          <a:solidFill>
            <a:schemeClr val="bg1"/>
          </a:solidFill>
          <a:ln>
            <a:solidFill>
              <a:schemeClr val="tx1"/>
            </a:solidFill>
          </a:ln>
          <a:scene3d>
            <a:camera prst="perspectiveLeft" fov="2700000">
              <a:rot lat="0" lon="2700000" rev="0"/>
            </a:camera>
            <a:lightRig rig="threePt" dir="t"/>
          </a:scene3d>
          <a:sp3d>
            <a:bevelT/>
          </a:sp3d>
        </p:spPr>
      </p:pic>
      <p:pic>
        <p:nvPicPr>
          <p:cNvPr id="14" name="Picture 13">
            <a:extLst>
              <a:ext uri="{FF2B5EF4-FFF2-40B4-BE49-F238E27FC236}">
                <a16:creationId xmlns:a16="http://schemas.microsoft.com/office/drawing/2014/main" id="{99DCC955-E9B3-4313-AA30-3AB895A704E3}"/>
              </a:ext>
            </a:extLst>
          </p:cNvPr>
          <p:cNvPicPr>
            <a:picLocks noChangeAspect="1"/>
          </p:cNvPicPr>
          <p:nvPr/>
        </p:nvPicPr>
        <p:blipFill>
          <a:blip r:embed="rId5"/>
          <a:stretch>
            <a:fillRect/>
          </a:stretch>
        </p:blipFill>
        <p:spPr>
          <a:xfrm>
            <a:off x="-383491" y="1551772"/>
            <a:ext cx="6035208" cy="3971541"/>
          </a:xfrm>
          <a:prstGeom prst="rect">
            <a:avLst/>
          </a:prstGeom>
          <a:solidFill>
            <a:schemeClr val="bg1"/>
          </a:solidFill>
          <a:ln>
            <a:solidFill>
              <a:schemeClr val="tx1"/>
            </a:solidFill>
          </a:ln>
          <a:scene3d>
            <a:camera prst="perspectiveLeft">
              <a:rot lat="0" lon="3000000" rev="0"/>
            </a:camera>
            <a:lightRig rig="threePt" dir="t"/>
          </a:scene3d>
          <a:sp3d>
            <a:bevelT/>
          </a:sp3d>
        </p:spPr>
      </p:pic>
      <p:sp>
        <p:nvSpPr>
          <p:cNvPr id="16" name="TextBox 15">
            <a:extLst>
              <a:ext uri="{FF2B5EF4-FFF2-40B4-BE49-F238E27FC236}">
                <a16:creationId xmlns:a16="http://schemas.microsoft.com/office/drawing/2014/main" id="{59CB65E3-97A3-449B-B808-B34577AB5857}"/>
              </a:ext>
            </a:extLst>
          </p:cNvPr>
          <p:cNvSpPr txBox="1"/>
          <p:nvPr/>
        </p:nvSpPr>
        <p:spPr>
          <a:xfrm>
            <a:off x="3362753" y="6123357"/>
            <a:ext cx="1047505" cy="369204"/>
          </a:xfrm>
          <a:prstGeom prst="rect">
            <a:avLst/>
          </a:prstGeom>
          <a:noFill/>
        </p:spPr>
        <p:txBody>
          <a:bodyPr wrap="square" rtlCol="0">
            <a:spAutoFit/>
          </a:bodyPr>
          <a:lstStyle/>
          <a:p>
            <a:r>
              <a:rPr lang="nl-BE" dirty="0">
                <a:latin typeface="FlandersArtSans-Regular" panose="00000500000000000000" pitchFamily="2" charset="0"/>
              </a:rPr>
              <a:t>BOSA</a:t>
            </a:r>
          </a:p>
        </p:txBody>
      </p:sp>
      <p:sp>
        <p:nvSpPr>
          <p:cNvPr id="18" name="TextBox 17">
            <a:extLst>
              <a:ext uri="{FF2B5EF4-FFF2-40B4-BE49-F238E27FC236}">
                <a16:creationId xmlns:a16="http://schemas.microsoft.com/office/drawing/2014/main" id="{4E13E63C-AC1A-428D-BF31-C24035BEB83A}"/>
              </a:ext>
            </a:extLst>
          </p:cNvPr>
          <p:cNvSpPr txBox="1"/>
          <p:nvPr/>
        </p:nvSpPr>
        <p:spPr>
          <a:xfrm>
            <a:off x="5524621" y="6113246"/>
            <a:ext cx="742829" cy="369204"/>
          </a:xfrm>
          <a:prstGeom prst="rect">
            <a:avLst/>
          </a:prstGeom>
          <a:noFill/>
        </p:spPr>
        <p:txBody>
          <a:bodyPr wrap="square" rtlCol="0">
            <a:spAutoFit/>
          </a:bodyPr>
          <a:lstStyle/>
          <a:p>
            <a:r>
              <a:rPr lang="nl-BE" dirty="0">
                <a:latin typeface="FlandersArtSans-Regular" panose="00000500000000000000" pitchFamily="2" charset="0"/>
              </a:rPr>
              <a:t>RR</a:t>
            </a:r>
          </a:p>
        </p:txBody>
      </p:sp>
      <p:sp>
        <p:nvSpPr>
          <p:cNvPr id="19" name="TextBox 18">
            <a:extLst>
              <a:ext uri="{FF2B5EF4-FFF2-40B4-BE49-F238E27FC236}">
                <a16:creationId xmlns:a16="http://schemas.microsoft.com/office/drawing/2014/main" id="{47F81F9B-3FE4-4564-B5C9-9C1DC193F5D0}"/>
              </a:ext>
            </a:extLst>
          </p:cNvPr>
          <p:cNvSpPr txBox="1"/>
          <p:nvPr/>
        </p:nvSpPr>
        <p:spPr>
          <a:xfrm>
            <a:off x="7448671" y="6123357"/>
            <a:ext cx="523753" cy="369204"/>
          </a:xfrm>
          <a:prstGeom prst="rect">
            <a:avLst/>
          </a:prstGeom>
          <a:noFill/>
        </p:spPr>
        <p:txBody>
          <a:bodyPr wrap="square" rtlCol="0">
            <a:spAutoFit/>
          </a:bodyPr>
          <a:lstStyle/>
          <a:p>
            <a:r>
              <a:rPr lang="nl-BE" dirty="0">
                <a:latin typeface="FlandersArtSans-Regular" panose="00000500000000000000" pitchFamily="2" charset="0"/>
              </a:rPr>
              <a:t>ISA</a:t>
            </a:r>
          </a:p>
        </p:txBody>
      </p:sp>
    </p:spTree>
    <p:extLst>
      <p:ext uri="{BB962C8B-B14F-4D97-AF65-F5344CB8AC3E}">
        <p14:creationId xmlns:p14="http://schemas.microsoft.com/office/powerpoint/2010/main" val="92791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Definitie Persoon</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21</a:t>
            </a:fld>
            <a:endParaRPr lang="nl-BE" dirty="0"/>
          </a:p>
        </p:txBody>
      </p:sp>
      <p:sp>
        <p:nvSpPr>
          <p:cNvPr id="9" name="Content Placeholder 8"/>
          <p:cNvSpPr>
            <a:spLocks noGrp="1"/>
          </p:cNvSpPr>
          <p:nvPr>
            <p:ph sz="quarter" idx="10"/>
          </p:nvPr>
        </p:nvSpPr>
        <p:spPr/>
        <p:txBody>
          <a:bodyPr>
            <a:normAutofit/>
          </a:bodyPr>
          <a:lstStyle/>
          <a:p>
            <a:r>
              <a:rPr lang="nl-BE" dirty="0"/>
              <a:t>Natuurlijk persoon. In de rechtspraak betreft het een persoon (in de wettelijke betekenis, </a:t>
            </a:r>
            <a:r>
              <a:rPr lang="nl-BE" dirty="0" err="1"/>
              <a:t>ttz</a:t>
            </a:r>
            <a:r>
              <a:rPr lang="nl-BE" dirty="0"/>
              <a:t> met eigen rechtspersoonlijkheid) van de menselijke soort, </a:t>
            </a:r>
            <a:r>
              <a:rPr lang="nl-BE" dirty="0" err="1"/>
              <a:t>ttz</a:t>
            </a:r>
            <a:r>
              <a:rPr lang="nl-BE" dirty="0"/>
              <a:t> een fysiek persoon. Tegenhanger is de rechtspersoon, een juridische constructie die een private of publieke organisatie dezelfde rechtspersoonlijkheid geeft als een natuurlijk persoon (kan bv ook schulden hebben, contracten afsluiten, aangeklaagd worden </a:t>
            </a:r>
            <a:r>
              <a:rPr lang="nl-BE" dirty="0" err="1"/>
              <a:t>etc</a:t>
            </a:r>
            <a:r>
              <a:rPr lang="nl-BE" dirty="0"/>
              <a:t>).</a:t>
            </a:r>
          </a:p>
        </p:txBody>
      </p:sp>
      <p:pic>
        <p:nvPicPr>
          <p:cNvPr id="3" name="Graphic 2" descr="Man">
            <a:extLst>
              <a:ext uri="{FF2B5EF4-FFF2-40B4-BE49-F238E27FC236}">
                <a16:creationId xmlns:a16="http://schemas.microsoft.com/office/drawing/2014/main" id="{6F5A1AE7-F6E4-4662-BD7C-7316959E318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038600" y="4876892"/>
            <a:ext cx="914400" cy="914400"/>
          </a:xfrm>
          <a:prstGeom prst="rect">
            <a:avLst/>
          </a:prstGeom>
        </p:spPr>
      </p:pic>
      <p:pic>
        <p:nvPicPr>
          <p:cNvPr id="8" name="Graphic 7" descr="Woman">
            <a:extLst>
              <a:ext uri="{FF2B5EF4-FFF2-40B4-BE49-F238E27FC236}">
                <a16:creationId xmlns:a16="http://schemas.microsoft.com/office/drawing/2014/main" id="{7448898D-A34E-4EE5-8D83-65D96C0D0D1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953000" y="4876892"/>
            <a:ext cx="914400" cy="914400"/>
          </a:xfrm>
          <a:prstGeom prst="rect">
            <a:avLst/>
          </a:prstGeom>
        </p:spPr>
      </p:pic>
    </p:spTree>
    <p:extLst>
      <p:ext uri="{BB962C8B-B14F-4D97-AF65-F5344CB8AC3E}">
        <p14:creationId xmlns:p14="http://schemas.microsoft.com/office/powerpoint/2010/main" val="1238138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Model Persoon</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22</a:t>
            </a:fld>
            <a:endParaRPr lang="nl-BE" dirty="0"/>
          </a:p>
        </p:txBody>
      </p:sp>
      <p:pic>
        <p:nvPicPr>
          <p:cNvPr id="3" name="Picture 2">
            <a:extLst>
              <a:ext uri="{FF2B5EF4-FFF2-40B4-BE49-F238E27FC236}">
                <a16:creationId xmlns:a16="http://schemas.microsoft.com/office/drawing/2014/main" id="{FE2D80D6-B2EC-4751-B88B-E03B931D3386}"/>
              </a:ext>
            </a:extLst>
          </p:cNvPr>
          <p:cNvPicPr>
            <a:picLocks noChangeAspect="1"/>
          </p:cNvPicPr>
          <p:nvPr/>
        </p:nvPicPr>
        <p:blipFill>
          <a:blip r:embed="rId3"/>
          <a:stretch>
            <a:fillRect/>
          </a:stretch>
        </p:blipFill>
        <p:spPr>
          <a:xfrm>
            <a:off x="908254" y="1141414"/>
            <a:ext cx="8088261" cy="5036177"/>
          </a:xfrm>
          <a:prstGeom prst="rect">
            <a:avLst/>
          </a:prstGeom>
        </p:spPr>
      </p:pic>
    </p:spTree>
    <p:extLst>
      <p:ext uri="{BB962C8B-B14F-4D97-AF65-F5344CB8AC3E}">
        <p14:creationId xmlns:p14="http://schemas.microsoft.com/office/powerpoint/2010/main" val="3032237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Identificatie</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23</a:t>
            </a:fld>
            <a:endParaRPr lang="nl-BE" dirty="0"/>
          </a:p>
        </p:txBody>
      </p:sp>
      <p:sp>
        <p:nvSpPr>
          <p:cNvPr id="9" name="Content Placeholder 8"/>
          <p:cNvSpPr>
            <a:spLocks noGrp="1"/>
          </p:cNvSpPr>
          <p:nvPr>
            <p:ph sz="quarter" idx="10"/>
          </p:nvPr>
        </p:nvSpPr>
        <p:spPr/>
        <p:txBody>
          <a:bodyPr>
            <a:normAutofit/>
          </a:bodyPr>
          <a:lstStyle/>
          <a:p>
            <a:r>
              <a:rPr lang="nl-BE" dirty="0"/>
              <a:t>Klassieke identificerende gegevens:</a:t>
            </a:r>
          </a:p>
          <a:p>
            <a:pPr lvl="1"/>
            <a:r>
              <a:rPr lang="nl-BE" dirty="0"/>
              <a:t>Naam</a:t>
            </a:r>
          </a:p>
          <a:p>
            <a:pPr lvl="2"/>
            <a:r>
              <a:rPr lang="nl-BE" dirty="0"/>
              <a:t>voornamen, </a:t>
            </a:r>
            <a:r>
              <a:rPr lang="nl-BE" dirty="0" err="1"/>
              <a:t>gebruikteVoornaam</a:t>
            </a:r>
            <a:endParaRPr lang="nl-BE" dirty="0"/>
          </a:p>
          <a:p>
            <a:pPr lvl="2"/>
            <a:r>
              <a:rPr lang="nl-BE" dirty="0"/>
              <a:t>achternaam (=familienaam, achternaam van vorige generatie)</a:t>
            </a:r>
          </a:p>
          <a:p>
            <a:pPr lvl="2"/>
            <a:r>
              <a:rPr lang="nl-BE" dirty="0" err="1"/>
              <a:t>volledigeNaam</a:t>
            </a:r>
            <a:endParaRPr lang="nl-BE" dirty="0"/>
          </a:p>
          <a:p>
            <a:pPr lvl="2"/>
            <a:r>
              <a:rPr lang="nl-BE" dirty="0"/>
              <a:t>patroniem</a:t>
            </a:r>
          </a:p>
          <a:p>
            <a:pPr lvl="2"/>
            <a:r>
              <a:rPr lang="nl-BE" dirty="0"/>
              <a:t>geboortenaam (</a:t>
            </a:r>
            <a:r>
              <a:rPr lang="nl-BE" dirty="0" err="1"/>
              <a:t>vb</a:t>
            </a:r>
            <a:r>
              <a:rPr lang="nl-BE" dirty="0"/>
              <a:t> meisjesnaam)</a:t>
            </a:r>
          </a:p>
          <a:p>
            <a:pPr lvl="2"/>
            <a:r>
              <a:rPr lang="nl-BE" dirty="0" err="1"/>
              <a:t>alternatieveNamen</a:t>
            </a:r>
            <a:endParaRPr lang="nl-BE" dirty="0"/>
          </a:p>
          <a:p>
            <a:pPr lvl="1"/>
            <a:r>
              <a:rPr lang="nl-BE" dirty="0"/>
              <a:t>Geboortedatum</a:t>
            </a:r>
          </a:p>
          <a:p>
            <a:pPr lvl="1"/>
            <a:r>
              <a:rPr lang="nl-BE" dirty="0"/>
              <a:t>Geslacht</a:t>
            </a:r>
          </a:p>
        </p:txBody>
      </p:sp>
    </p:spTree>
    <p:extLst>
      <p:ext uri="{BB962C8B-B14F-4D97-AF65-F5344CB8AC3E}">
        <p14:creationId xmlns:p14="http://schemas.microsoft.com/office/powerpoint/2010/main" val="4235677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48569B-B4A5-436B-A27A-9BF64D70E26B}"/>
              </a:ext>
            </a:extLst>
          </p:cNvPr>
          <p:cNvPicPr>
            <a:picLocks noChangeAspect="1"/>
          </p:cNvPicPr>
          <p:nvPr/>
        </p:nvPicPr>
        <p:blipFill>
          <a:blip r:embed="rId3"/>
          <a:stretch>
            <a:fillRect/>
          </a:stretch>
        </p:blipFill>
        <p:spPr>
          <a:xfrm>
            <a:off x="908254" y="1141414"/>
            <a:ext cx="8088261" cy="5036177"/>
          </a:xfrm>
          <a:prstGeom prst="rect">
            <a:avLst/>
          </a:prstGeom>
        </p:spPr>
      </p:pic>
      <p:sp>
        <p:nvSpPr>
          <p:cNvPr id="11" name="Rectangle 10">
            <a:extLst>
              <a:ext uri="{FF2B5EF4-FFF2-40B4-BE49-F238E27FC236}">
                <a16:creationId xmlns:a16="http://schemas.microsoft.com/office/drawing/2014/main" id="{DF8E1768-6B27-43B7-8513-F4F17CCD9A80}"/>
              </a:ext>
            </a:extLst>
          </p:cNvPr>
          <p:cNvSpPr/>
          <p:nvPr/>
        </p:nvSpPr>
        <p:spPr>
          <a:xfrm>
            <a:off x="3424238" y="2552700"/>
            <a:ext cx="1076325" cy="5143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itle 3"/>
          <p:cNvSpPr>
            <a:spLocks noGrp="1"/>
          </p:cNvSpPr>
          <p:nvPr>
            <p:ph type="title"/>
          </p:nvPr>
        </p:nvSpPr>
        <p:spPr/>
        <p:txBody>
          <a:bodyPr/>
          <a:lstStyle/>
          <a:p>
            <a:r>
              <a:rPr lang="nl-BE" dirty="0"/>
              <a:t>Identificatie</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24</a:t>
            </a:fld>
            <a:endParaRPr lang="nl-BE" dirty="0"/>
          </a:p>
        </p:txBody>
      </p:sp>
      <p:cxnSp>
        <p:nvCxnSpPr>
          <p:cNvPr id="15" name="Straight Connector 14">
            <a:extLst>
              <a:ext uri="{FF2B5EF4-FFF2-40B4-BE49-F238E27FC236}">
                <a16:creationId xmlns:a16="http://schemas.microsoft.com/office/drawing/2014/main" id="{2BE50079-16DA-4D89-8AE0-4F304B53D39A}"/>
              </a:ext>
            </a:extLst>
          </p:cNvPr>
          <p:cNvCxnSpPr/>
          <p:nvPr/>
        </p:nvCxnSpPr>
        <p:spPr>
          <a:xfrm>
            <a:off x="2895600" y="2660650"/>
            <a:ext cx="4191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774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Bevolkingsregister</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25</a:t>
            </a:fld>
            <a:endParaRPr lang="nl-BE" dirty="0"/>
          </a:p>
        </p:txBody>
      </p:sp>
      <p:sp>
        <p:nvSpPr>
          <p:cNvPr id="9" name="Content Placeholder 8"/>
          <p:cNvSpPr>
            <a:spLocks noGrp="1"/>
          </p:cNvSpPr>
          <p:nvPr>
            <p:ph sz="quarter" idx="10"/>
          </p:nvPr>
        </p:nvSpPr>
        <p:spPr/>
        <p:txBody>
          <a:bodyPr>
            <a:normAutofit/>
          </a:bodyPr>
          <a:lstStyle/>
          <a:p>
            <a:r>
              <a:rPr lang="nl-BE" dirty="0" err="1"/>
              <a:t>GeregistreerdPersoon</a:t>
            </a:r>
            <a:r>
              <a:rPr lang="nl-BE" dirty="0"/>
              <a:t>:</a:t>
            </a:r>
          </a:p>
          <a:p>
            <a:pPr lvl="1"/>
            <a:r>
              <a:rPr lang="nl-BE" dirty="0"/>
              <a:t>Typisch in een bevolkingsregister maar bv ook kiesregister is mogelijk.</a:t>
            </a:r>
          </a:p>
          <a:p>
            <a:pPr lvl="1"/>
            <a:r>
              <a:rPr lang="nl-BE" dirty="0"/>
              <a:t>Bevolkingsregistratie verleent persoon wettelijke bescherming &amp; overheid basisstatistieken</a:t>
            </a:r>
          </a:p>
        </p:txBody>
      </p:sp>
    </p:spTree>
    <p:extLst>
      <p:ext uri="{BB962C8B-B14F-4D97-AF65-F5344CB8AC3E}">
        <p14:creationId xmlns:p14="http://schemas.microsoft.com/office/powerpoint/2010/main" val="2019628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Bevolkingsregister</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26</a:t>
            </a:fld>
            <a:endParaRPr lang="nl-BE" dirty="0"/>
          </a:p>
        </p:txBody>
      </p:sp>
      <p:pic>
        <p:nvPicPr>
          <p:cNvPr id="8" name="Picture 7">
            <a:extLst>
              <a:ext uri="{FF2B5EF4-FFF2-40B4-BE49-F238E27FC236}">
                <a16:creationId xmlns:a16="http://schemas.microsoft.com/office/drawing/2014/main" id="{9B96657C-C443-4432-BA34-9DDE6D97A44C}"/>
              </a:ext>
            </a:extLst>
          </p:cNvPr>
          <p:cNvPicPr>
            <a:picLocks noChangeAspect="1"/>
          </p:cNvPicPr>
          <p:nvPr/>
        </p:nvPicPr>
        <p:blipFill>
          <a:blip r:embed="rId3"/>
          <a:stretch>
            <a:fillRect/>
          </a:stretch>
        </p:blipFill>
        <p:spPr>
          <a:xfrm>
            <a:off x="908254" y="1141414"/>
            <a:ext cx="8088261" cy="5036177"/>
          </a:xfrm>
          <a:prstGeom prst="rect">
            <a:avLst/>
          </a:prstGeom>
        </p:spPr>
      </p:pic>
      <p:sp>
        <p:nvSpPr>
          <p:cNvPr id="10" name="Rectangle 9">
            <a:extLst>
              <a:ext uri="{FF2B5EF4-FFF2-40B4-BE49-F238E27FC236}">
                <a16:creationId xmlns:a16="http://schemas.microsoft.com/office/drawing/2014/main" id="{2A451251-64CD-4596-AE14-5BB75F61CEA9}"/>
              </a:ext>
            </a:extLst>
          </p:cNvPr>
          <p:cNvSpPr/>
          <p:nvPr/>
        </p:nvSpPr>
        <p:spPr>
          <a:xfrm>
            <a:off x="4706938" y="1631950"/>
            <a:ext cx="1076325" cy="5143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50607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Relatie persoon-persoon</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27</a:t>
            </a:fld>
            <a:endParaRPr lang="nl-BE" dirty="0"/>
          </a:p>
        </p:txBody>
      </p:sp>
      <p:sp>
        <p:nvSpPr>
          <p:cNvPr id="9" name="Content Placeholder 8"/>
          <p:cNvSpPr>
            <a:spLocks noGrp="1"/>
          </p:cNvSpPr>
          <p:nvPr>
            <p:ph sz="quarter" idx="10"/>
          </p:nvPr>
        </p:nvSpPr>
        <p:spPr/>
        <p:txBody>
          <a:bodyPr>
            <a:normAutofit fontScale="85000" lnSpcReduction="20000"/>
          </a:bodyPr>
          <a:lstStyle/>
          <a:p>
            <a:r>
              <a:rPr lang="nl-BE" dirty="0"/>
              <a:t>Typisch </a:t>
            </a:r>
            <a:r>
              <a:rPr lang="nl-BE" dirty="0" err="1"/>
              <a:t>persoonrelaties</a:t>
            </a:r>
            <a:r>
              <a:rPr lang="nl-BE" dirty="0"/>
              <a:t> met burgerrechtelijke implicaties:</a:t>
            </a:r>
          </a:p>
          <a:p>
            <a:pPr lvl="1"/>
            <a:r>
              <a:rPr lang="nl-BE" dirty="0"/>
              <a:t>Huwelijk (samenleven van 2 personen, volgens religieus OF burgerlijk recht, doorgaans basis van Gezin)</a:t>
            </a:r>
          </a:p>
          <a:p>
            <a:pPr lvl="1"/>
            <a:r>
              <a:rPr lang="nl-BE" dirty="0"/>
              <a:t>Samenwonen (samenleven van 2 personen die niet gehuwd zijn, doorgaans basis van Gezin)</a:t>
            </a:r>
          </a:p>
          <a:p>
            <a:pPr lvl="1"/>
            <a:r>
              <a:rPr lang="nl-BE" dirty="0"/>
              <a:t>Afstamming (dalende lijn van bloedverwantschap, ook mogelijk door adoptie =&gt; afstammingstype, verwantschap is ruimer: ook bv huwelijk)</a:t>
            </a:r>
          </a:p>
          <a:p>
            <a:pPr lvl="1"/>
            <a:r>
              <a:rPr lang="nl-BE" dirty="0"/>
              <a:t>Voogdij (persoon staat in voor andere persoon &amp; zijn goederen, voogd voor kinderen bv als ze wees zijn, bewindvoerder voor andere situaties bv volwassen kind met verstandelijke beperking)  </a:t>
            </a:r>
          </a:p>
          <a:p>
            <a:pPr lvl="1"/>
            <a:r>
              <a:rPr lang="nl-BE" dirty="0"/>
              <a:t>Gezinsrelatie (typisch </a:t>
            </a:r>
            <a:r>
              <a:rPr lang="nl-BE" dirty="0" err="1"/>
              <a:t>tov</a:t>
            </a:r>
            <a:r>
              <a:rPr lang="nl-BE" dirty="0"/>
              <a:t> gezinshoofd, bv niet enkel zoon maar ook vader als deze zou inwonen </a:t>
            </a:r>
            <a:r>
              <a:rPr lang="nl-BE" dirty="0" err="1"/>
              <a:t>etc</a:t>
            </a:r>
            <a:r>
              <a:rPr lang="nl-BE" dirty="0"/>
              <a:t>), Gezin (soort Organisatie, sociale samenwerkingsvorm, bloedverwantschap is daarbij geen noodzaak, dikwijls zelfde verblijfsadres=gezinsadres)</a:t>
            </a:r>
          </a:p>
          <a:p>
            <a:pPr lvl="1"/>
            <a:r>
              <a:rPr lang="nl-BE" dirty="0" err="1"/>
              <a:t>BurgerlijkeStaat</a:t>
            </a:r>
            <a:r>
              <a:rPr lang="nl-BE" dirty="0"/>
              <a:t>=samenvatting persoonsrelaties</a:t>
            </a:r>
          </a:p>
          <a:p>
            <a:pPr lvl="1"/>
            <a:endParaRPr lang="nl-BE" dirty="0"/>
          </a:p>
        </p:txBody>
      </p:sp>
    </p:spTree>
    <p:extLst>
      <p:ext uri="{BB962C8B-B14F-4D97-AF65-F5344CB8AC3E}">
        <p14:creationId xmlns:p14="http://schemas.microsoft.com/office/powerpoint/2010/main" val="833805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Relatie persoon-persoon</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28</a:t>
            </a:fld>
            <a:endParaRPr lang="nl-BE" dirty="0"/>
          </a:p>
        </p:txBody>
      </p:sp>
      <p:pic>
        <p:nvPicPr>
          <p:cNvPr id="8" name="Picture 7">
            <a:extLst>
              <a:ext uri="{FF2B5EF4-FFF2-40B4-BE49-F238E27FC236}">
                <a16:creationId xmlns:a16="http://schemas.microsoft.com/office/drawing/2014/main" id="{F05951C3-C563-40CF-87E3-B6C15FF4843F}"/>
              </a:ext>
            </a:extLst>
          </p:cNvPr>
          <p:cNvPicPr>
            <a:picLocks noChangeAspect="1"/>
          </p:cNvPicPr>
          <p:nvPr/>
        </p:nvPicPr>
        <p:blipFill>
          <a:blip r:embed="rId3"/>
          <a:stretch>
            <a:fillRect/>
          </a:stretch>
        </p:blipFill>
        <p:spPr>
          <a:xfrm>
            <a:off x="908254" y="1141414"/>
            <a:ext cx="8088261" cy="5036177"/>
          </a:xfrm>
          <a:prstGeom prst="rect">
            <a:avLst/>
          </a:prstGeom>
        </p:spPr>
      </p:pic>
      <p:sp>
        <p:nvSpPr>
          <p:cNvPr id="10" name="Rectangle 9">
            <a:extLst>
              <a:ext uri="{FF2B5EF4-FFF2-40B4-BE49-F238E27FC236}">
                <a16:creationId xmlns:a16="http://schemas.microsoft.com/office/drawing/2014/main" id="{1C9FBC05-2B7D-405D-BF9C-807FB1DD45EC}"/>
              </a:ext>
            </a:extLst>
          </p:cNvPr>
          <p:cNvSpPr/>
          <p:nvPr/>
        </p:nvSpPr>
        <p:spPr>
          <a:xfrm>
            <a:off x="5469276" y="3290888"/>
            <a:ext cx="1076325" cy="5143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F7AB9B19-3423-40EC-82F3-E91A6B2AD636}"/>
              </a:ext>
            </a:extLst>
          </p:cNvPr>
          <p:cNvSpPr/>
          <p:nvPr/>
        </p:nvSpPr>
        <p:spPr>
          <a:xfrm>
            <a:off x="7612877" y="1216373"/>
            <a:ext cx="1383638" cy="36318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DA815F6B-0A6B-416C-8237-9315B7CC21FD}"/>
              </a:ext>
            </a:extLst>
          </p:cNvPr>
          <p:cNvSpPr/>
          <p:nvPr/>
        </p:nvSpPr>
        <p:spPr>
          <a:xfrm>
            <a:off x="5621676" y="2233613"/>
            <a:ext cx="1076325" cy="5143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8384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Relatie persoon-staat</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29</a:t>
            </a:fld>
            <a:endParaRPr lang="nl-BE" dirty="0"/>
          </a:p>
        </p:txBody>
      </p:sp>
      <p:sp>
        <p:nvSpPr>
          <p:cNvPr id="9" name="Content Placeholder 8"/>
          <p:cNvSpPr>
            <a:spLocks noGrp="1"/>
          </p:cNvSpPr>
          <p:nvPr>
            <p:ph sz="quarter" idx="10"/>
          </p:nvPr>
        </p:nvSpPr>
        <p:spPr/>
        <p:txBody>
          <a:bodyPr>
            <a:normAutofit fontScale="70000" lnSpcReduction="20000"/>
          </a:bodyPr>
          <a:lstStyle/>
          <a:p>
            <a:r>
              <a:rPr lang="nl-BE" dirty="0"/>
              <a:t>Jurisdictie: gebied waar wettelijk gezag wordt uitgeoefend, doorgaans staat of deelstaat, semantisch equivalent van </a:t>
            </a:r>
            <a:r>
              <a:rPr lang="nl-BE" dirty="0" err="1"/>
              <a:t>AdministratiefGebied</a:t>
            </a:r>
            <a:r>
              <a:rPr lang="nl-BE" dirty="0"/>
              <a:t>?</a:t>
            </a:r>
          </a:p>
          <a:p>
            <a:r>
              <a:rPr lang="nl-BE" dirty="0"/>
              <a:t>Staatsburgerschap: juridische band met een staat (=&gt; rechten &amp; plichten) = Staatsburger als de band bestaat en Vreemdeling als die niet bestaat. Verband Nationaliteit-Staatsburgerschap: Staatsburgerschap vloeit voort uit Nationaliteit.</a:t>
            </a:r>
          </a:p>
          <a:p>
            <a:r>
              <a:rPr lang="nl-BE" dirty="0"/>
              <a:t>Nationaliteit krijgt men doorgaans bij geboorte (alternatief: naturalisatie). Is ruimer begrip dan Staatsburgerschap (kan niet enkel op band met staat slaan maar ook op band met cultuur of loyaliteit, bv Koerd </a:t>
            </a:r>
            <a:r>
              <a:rPr lang="nl-BE" dirty="0" err="1"/>
              <a:t>vs</a:t>
            </a:r>
            <a:r>
              <a:rPr lang="nl-BE" dirty="0"/>
              <a:t> Turk).</a:t>
            </a:r>
          </a:p>
          <a:p>
            <a:r>
              <a:rPr lang="nl-BE" dirty="0" err="1"/>
              <a:t>Inwonerschap</a:t>
            </a:r>
            <a:r>
              <a:rPr lang="nl-BE" dirty="0"/>
              <a:t>: verblijf houden </a:t>
            </a:r>
            <a:r>
              <a:rPr lang="nl-BE" dirty="0" err="1"/>
              <a:t>ve</a:t>
            </a:r>
            <a:r>
              <a:rPr lang="nl-BE" dirty="0"/>
              <a:t> Persoon in een plaats of land = Inwoner als men in de opgegeven Jurisdictie verblijft &amp; </a:t>
            </a:r>
            <a:r>
              <a:rPr lang="nl-BE" dirty="0" err="1"/>
              <a:t>GeenInwoner</a:t>
            </a:r>
            <a:r>
              <a:rPr lang="nl-BE" dirty="0"/>
              <a:t> als men er niet verblijft (</a:t>
            </a:r>
            <a:r>
              <a:rPr lang="nl-BE" dirty="0" err="1"/>
              <a:t>maw</a:t>
            </a:r>
            <a:r>
              <a:rPr lang="nl-BE" dirty="0"/>
              <a:t>: model biedt de mogelijkheid om ook niet inwoners te beschrijven).</a:t>
            </a:r>
          </a:p>
          <a:p>
            <a:r>
              <a:rPr lang="nl-BE" dirty="0" err="1"/>
              <a:t>PermanentInwoner</a:t>
            </a:r>
            <a:r>
              <a:rPr lang="nl-BE" dirty="0"/>
              <a:t> </a:t>
            </a:r>
            <a:r>
              <a:rPr lang="nl-BE" dirty="0" err="1"/>
              <a:t>vs</a:t>
            </a:r>
            <a:r>
              <a:rPr lang="nl-BE" dirty="0"/>
              <a:t> </a:t>
            </a:r>
            <a:r>
              <a:rPr lang="nl-BE" dirty="0" err="1"/>
              <a:t>TijdelijkInwoner</a:t>
            </a:r>
            <a:r>
              <a:rPr lang="nl-BE" dirty="0"/>
              <a:t>: </a:t>
            </a:r>
            <a:r>
              <a:rPr lang="nl-BE" dirty="0" err="1"/>
              <a:t>TijdelijkInwoner</a:t>
            </a:r>
            <a:r>
              <a:rPr lang="nl-BE" dirty="0"/>
              <a:t> mag slechts tijdelijk verblijven voor specifieke reden bv studeren.</a:t>
            </a:r>
          </a:p>
          <a:p>
            <a:r>
              <a:rPr lang="nl-BE" dirty="0"/>
              <a:t>Samenhang </a:t>
            </a:r>
            <a:r>
              <a:rPr lang="nl-BE" dirty="0" err="1"/>
              <a:t>Inwonerschap</a:t>
            </a:r>
            <a:r>
              <a:rPr lang="nl-BE" dirty="0"/>
              <a:t> &amp; Staatsburgerschap:</a:t>
            </a:r>
          </a:p>
          <a:p>
            <a:pPr lvl="1"/>
            <a:r>
              <a:rPr lang="nl-BE" dirty="0"/>
              <a:t>doorgaans is men Inwoner en Staatsburger, als Staatsburger is men automatisch </a:t>
            </a:r>
            <a:r>
              <a:rPr lang="nl-BE" dirty="0" err="1"/>
              <a:t>PermanentInwoner</a:t>
            </a:r>
            <a:r>
              <a:rPr lang="nl-BE" dirty="0"/>
              <a:t>,</a:t>
            </a:r>
          </a:p>
          <a:p>
            <a:pPr lvl="1"/>
            <a:r>
              <a:rPr lang="nl-BE" dirty="0" err="1"/>
              <a:t>maw</a:t>
            </a:r>
            <a:r>
              <a:rPr lang="nl-BE" dirty="0"/>
              <a:t>: als Vreemdeling heeft men een subset van de burgerrechten </a:t>
            </a:r>
            <a:r>
              <a:rPr lang="nl-BE" dirty="0" err="1"/>
              <a:t>vd</a:t>
            </a:r>
            <a:r>
              <a:rPr lang="nl-BE" dirty="0"/>
              <a:t> Staatsburger: men heeft bv wel godsdienstvrijheid maar is bv niet automatisch </a:t>
            </a:r>
            <a:r>
              <a:rPr lang="nl-BE" dirty="0" err="1"/>
              <a:t>PermanentInwoner</a:t>
            </a:r>
            <a:r>
              <a:rPr lang="nl-BE" dirty="0"/>
              <a:t> &amp; heeft bv niet automatisch stemrecht</a:t>
            </a:r>
          </a:p>
        </p:txBody>
      </p:sp>
    </p:spTree>
    <p:extLst>
      <p:ext uri="{BB962C8B-B14F-4D97-AF65-F5344CB8AC3E}">
        <p14:creationId xmlns:p14="http://schemas.microsoft.com/office/powerpoint/2010/main" val="874382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Overzicht</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a:t>
            </a:fld>
            <a:endParaRPr lang="nl-BE" dirty="0"/>
          </a:p>
        </p:txBody>
      </p:sp>
      <p:sp>
        <p:nvSpPr>
          <p:cNvPr id="9" name="Content Placeholder 8"/>
          <p:cNvSpPr>
            <a:spLocks noGrp="1"/>
          </p:cNvSpPr>
          <p:nvPr>
            <p:ph sz="quarter" idx="10"/>
          </p:nvPr>
        </p:nvSpPr>
        <p:spPr/>
        <p:txBody>
          <a:bodyPr/>
          <a:lstStyle/>
          <a:p>
            <a:r>
              <a:rPr lang="nl-BE" dirty="0"/>
              <a:t>Inleiding</a:t>
            </a:r>
          </a:p>
          <a:p>
            <a:r>
              <a:rPr lang="nl-BE" dirty="0"/>
              <a:t>Standaard</a:t>
            </a:r>
          </a:p>
          <a:p>
            <a:r>
              <a:rPr lang="nl-BE" dirty="0"/>
              <a:t>Toepassing</a:t>
            </a:r>
          </a:p>
          <a:p>
            <a:r>
              <a:rPr lang="nl-BE" dirty="0"/>
              <a:t>Vragen</a:t>
            </a:r>
          </a:p>
          <a:p>
            <a:r>
              <a:rPr lang="nl-BE" dirty="0"/>
              <a:t>Vervolg</a:t>
            </a:r>
          </a:p>
        </p:txBody>
      </p:sp>
    </p:spTree>
    <p:extLst>
      <p:ext uri="{BB962C8B-B14F-4D97-AF65-F5344CB8AC3E}">
        <p14:creationId xmlns:p14="http://schemas.microsoft.com/office/powerpoint/2010/main" val="1803800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Relatie persoon-staat</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30</a:t>
            </a:fld>
            <a:endParaRPr lang="nl-BE" dirty="0"/>
          </a:p>
        </p:txBody>
      </p:sp>
      <p:pic>
        <p:nvPicPr>
          <p:cNvPr id="8" name="Picture 7">
            <a:extLst>
              <a:ext uri="{FF2B5EF4-FFF2-40B4-BE49-F238E27FC236}">
                <a16:creationId xmlns:a16="http://schemas.microsoft.com/office/drawing/2014/main" id="{F05951C3-C563-40CF-87E3-B6C15FF4843F}"/>
              </a:ext>
            </a:extLst>
          </p:cNvPr>
          <p:cNvPicPr>
            <a:picLocks noChangeAspect="1"/>
          </p:cNvPicPr>
          <p:nvPr/>
        </p:nvPicPr>
        <p:blipFill>
          <a:blip r:embed="rId3"/>
          <a:stretch>
            <a:fillRect/>
          </a:stretch>
        </p:blipFill>
        <p:spPr>
          <a:xfrm>
            <a:off x="908254" y="1141414"/>
            <a:ext cx="8088261" cy="5036177"/>
          </a:xfrm>
          <a:prstGeom prst="rect">
            <a:avLst/>
          </a:prstGeom>
        </p:spPr>
      </p:pic>
      <p:sp>
        <p:nvSpPr>
          <p:cNvPr id="10" name="Rectangle 9">
            <a:extLst>
              <a:ext uri="{FF2B5EF4-FFF2-40B4-BE49-F238E27FC236}">
                <a16:creationId xmlns:a16="http://schemas.microsoft.com/office/drawing/2014/main" id="{1C9FBC05-2B7D-405D-BF9C-807FB1DD45EC}"/>
              </a:ext>
            </a:extLst>
          </p:cNvPr>
          <p:cNvSpPr/>
          <p:nvPr/>
        </p:nvSpPr>
        <p:spPr>
          <a:xfrm>
            <a:off x="3430926" y="4090988"/>
            <a:ext cx="1076325" cy="5143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F7AB9B19-3423-40EC-82F3-E91A6B2AD636}"/>
              </a:ext>
            </a:extLst>
          </p:cNvPr>
          <p:cNvSpPr/>
          <p:nvPr/>
        </p:nvSpPr>
        <p:spPr>
          <a:xfrm>
            <a:off x="4838643" y="3913363"/>
            <a:ext cx="1962207" cy="1563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a:extLst>
              <a:ext uri="{FF2B5EF4-FFF2-40B4-BE49-F238E27FC236}">
                <a16:creationId xmlns:a16="http://schemas.microsoft.com/office/drawing/2014/main" id="{DA815F6B-0A6B-416C-8237-9315B7CC21FD}"/>
              </a:ext>
            </a:extLst>
          </p:cNvPr>
          <p:cNvSpPr/>
          <p:nvPr/>
        </p:nvSpPr>
        <p:spPr>
          <a:xfrm>
            <a:off x="908254" y="3819525"/>
            <a:ext cx="2406446" cy="23580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74577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Verblijfplaats</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31</a:t>
            </a:fld>
            <a:endParaRPr lang="nl-BE" dirty="0"/>
          </a:p>
        </p:txBody>
      </p:sp>
      <p:sp>
        <p:nvSpPr>
          <p:cNvPr id="9" name="Content Placeholder 8"/>
          <p:cNvSpPr>
            <a:spLocks noGrp="1"/>
          </p:cNvSpPr>
          <p:nvPr>
            <p:ph sz="quarter" idx="10"/>
          </p:nvPr>
        </p:nvSpPr>
        <p:spPr/>
        <p:txBody>
          <a:bodyPr>
            <a:normAutofit/>
          </a:bodyPr>
          <a:lstStyle/>
          <a:p>
            <a:r>
              <a:rPr lang="nl-BE" dirty="0"/>
              <a:t>Plaats waar Persoon verblijft (al dan niet tijdelijk, al dan niet bij iemand anders = logeren).</a:t>
            </a:r>
          </a:p>
          <a:p>
            <a:r>
              <a:rPr lang="nl-BE" dirty="0"/>
              <a:t>Kortom: ook niet-inwoner kan een verblijfplaats hebben, al dan niet in het buitenland.</a:t>
            </a:r>
          </a:p>
          <a:p>
            <a:r>
              <a:rPr lang="nl-BE" dirty="0"/>
              <a:t>Echter: als inwoner moet men verplicht een geregistreerde verblijfplaats of Domicilie hebben. Wordt officieel vastgesteld als plaats waar men grootste deel </a:t>
            </a:r>
            <a:r>
              <a:rPr lang="nl-BE" dirty="0" err="1"/>
              <a:t>vd</a:t>
            </a:r>
            <a:r>
              <a:rPr lang="nl-BE" dirty="0"/>
              <a:t> tijd verblijft (zodat de overheid officieel contact kan opnemen bv aangetekende zending of huisbezoek). </a:t>
            </a:r>
          </a:p>
        </p:txBody>
      </p:sp>
    </p:spTree>
    <p:extLst>
      <p:ext uri="{BB962C8B-B14F-4D97-AF65-F5344CB8AC3E}">
        <p14:creationId xmlns:p14="http://schemas.microsoft.com/office/powerpoint/2010/main" val="2077607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Verblijfplaats</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32</a:t>
            </a:fld>
            <a:endParaRPr lang="nl-BE" dirty="0"/>
          </a:p>
        </p:txBody>
      </p:sp>
      <p:pic>
        <p:nvPicPr>
          <p:cNvPr id="8" name="Picture 7">
            <a:extLst>
              <a:ext uri="{FF2B5EF4-FFF2-40B4-BE49-F238E27FC236}">
                <a16:creationId xmlns:a16="http://schemas.microsoft.com/office/drawing/2014/main" id="{4C28D6A7-BAF7-4348-88BA-A09945D029AF}"/>
              </a:ext>
            </a:extLst>
          </p:cNvPr>
          <p:cNvPicPr>
            <a:picLocks noChangeAspect="1"/>
          </p:cNvPicPr>
          <p:nvPr/>
        </p:nvPicPr>
        <p:blipFill>
          <a:blip r:embed="rId3"/>
          <a:stretch>
            <a:fillRect/>
          </a:stretch>
        </p:blipFill>
        <p:spPr>
          <a:xfrm>
            <a:off x="908254" y="1141414"/>
            <a:ext cx="8088261" cy="5036177"/>
          </a:xfrm>
          <a:prstGeom prst="rect">
            <a:avLst/>
          </a:prstGeom>
        </p:spPr>
      </p:pic>
      <p:sp>
        <p:nvSpPr>
          <p:cNvPr id="12" name="Rectangle 11">
            <a:extLst>
              <a:ext uri="{FF2B5EF4-FFF2-40B4-BE49-F238E27FC236}">
                <a16:creationId xmlns:a16="http://schemas.microsoft.com/office/drawing/2014/main" id="{5868229E-E4EC-4D1C-8BC1-0D5238A33F9B}"/>
              </a:ext>
            </a:extLst>
          </p:cNvPr>
          <p:cNvSpPr/>
          <p:nvPr/>
        </p:nvSpPr>
        <p:spPr>
          <a:xfrm>
            <a:off x="3406972" y="4779432"/>
            <a:ext cx="1069778" cy="14499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14632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Contactinfo</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33</a:t>
            </a:fld>
            <a:endParaRPr lang="nl-BE" dirty="0"/>
          </a:p>
        </p:txBody>
      </p:sp>
      <p:sp>
        <p:nvSpPr>
          <p:cNvPr id="9" name="Content Placeholder 8"/>
          <p:cNvSpPr>
            <a:spLocks noGrp="1"/>
          </p:cNvSpPr>
          <p:nvPr>
            <p:ph sz="quarter" idx="10"/>
          </p:nvPr>
        </p:nvSpPr>
        <p:spPr/>
        <p:txBody>
          <a:bodyPr>
            <a:normAutofit fontScale="92500" lnSpcReduction="10000"/>
          </a:bodyPr>
          <a:lstStyle/>
          <a:p>
            <a:r>
              <a:rPr lang="nl-BE" dirty="0"/>
              <a:t>Informatie die toelaat iets of iemand te contacteren (</a:t>
            </a:r>
            <a:r>
              <a:rPr lang="nl-BE" dirty="0" err="1"/>
              <a:t>vb</a:t>
            </a:r>
            <a:r>
              <a:rPr lang="nl-BE" dirty="0"/>
              <a:t> </a:t>
            </a:r>
            <a:r>
              <a:rPr lang="nl-BE" dirty="0" err="1"/>
              <a:t>resp</a:t>
            </a:r>
            <a:r>
              <a:rPr lang="nl-BE" dirty="0"/>
              <a:t> Dienstverlening of Persoon).</a:t>
            </a:r>
          </a:p>
          <a:p>
            <a:r>
              <a:rPr lang="nl-BE" dirty="0"/>
              <a:t>Is een datatype</a:t>
            </a:r>
          </a:p>
          <a:p>
            <a:r>
              <a:rPr lang="nl-BE" dirty="0"/>
              <a:t>Attributen:</a:t>
            </a:r>
          </a:p>
          <a:p>
            <a:pPr lvl="1"/>
            <a:r>
              <a:rPr lang="nl-BE" dirty="0"/>
              <a:t>aanschrijfvorm</a:t>
            </a:r>
          </a:p>
          <a:p>
            <a:pPr lvl="1"/>
            <a:r>
              <a:rPr lang="nl-BE" dirty="0"/>
              <a:t>contactnaam</a:t>
            </a:r>
          </a:p>
          <a:p>
            <a:pPr lvl="1"/>
            <a:r>
              <a:rPr lang="nl-BE" dirty="0"/>
              <a:t>email</a:t>
            </a:r>
          </a:p>
          <a:p>
            <a:pPr lvl="1"/>
            <a:r>
              <a:rPr lang="nl-BE" dirty="0"/>
              <a:t>telefoon</a:t>
            </a:r>
          </a:p>
          <a:p>
            <a:pPr lvl="1"/>
            <a:r>
              <a:rPr lang="nl-BE" dirty="0"/>
              <a:t>fax</a:t>
            </a:r>
          </a:p>
          <a:p>
            <a:pPr lvl="1"/>
            <a:r>
              <a:rPr lang="nl-BE" dirty="0"/>
              <a:t>website</a:t>
            </a:r>
          </a:p>
          <a:p>
            <a:pPr lvl="1"/>
            <a:r>
              <a:rPr lang="nl-BE" dirty="0"/>
              <a:t>openingsuren</a:t>
            </a:r>
          </a:p>
          <a:p>
            <a:pPr lvl="1"/>
            <a:r>
              <a:rPr lang="nl-BE" dirty="0"/>
              <a:t>beschikbaarheid</a:t>
            </a:r>
          </a:p>
          <a:p>
            <a:pPr lvl="1"/>
            <a:r>
              <a:rPr lang="nl-BE" dirty="0"/>
              <a:t>adres</a:t>
            </a:r>
          </a:p>
        </p:txBody>
      </p:sp>
    </p:spTree>
    <p:extLst>
      <p:ext uri="{BB962C8B-B14F-4D97-AF65-F5344CB8AC3E}">
        <p14:creationId xmlns:p14="http://schemas.microsoft.com/office/powerpoint/2010/main" val="1457492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Contactinfo</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34</a:t>
            </a:fld>
            <a:endParaRPr lang="nl-BE" dirty="0"/>
          </a:p>
        </p:txBody>
      </p:sp>
      <p:pic>
        <p:nvPicPr>
          <p:cNvPr id="5" name="Picture 4">
            <a:extLst>
              <a:ext uri="{FF2B5EF4-FFF2-40B4-BE49-F238E27FC236}">
                <a16:creationId xmlns:a16="http://schemas.microsoft.com/office/drawing/2014/main" id="{19912F23-F39E-4EF9-BECE-20C68EB2ADDE}"/>
              </a:ext>
            </a:extLst>
          </p:cNvPr>
          <p:cNvPicPr>
            <a:picLocks noChangeAspect="1"/>
          </p:cNvPicPr>
          <p:nvPr/>
        </p:nvPicPr>
        <p:blipFill>
          <a:blip r:embed="rId3"/>
          <a:stretch>
            <a:fillRect/>
          </a:stretch>
        </p:blipFill>
        <p:spPr>
          <a:xfrm>
            <a:off x="1446578" y="1075765"/>
            <a:ext cx="7012843" cy="5261979"/>
          </a:xfrm>
          <a:prstGeom prst="rect">
            <a:avLst/>
          </a:prstGeom>
        </p:spPr>
      </p:pic>
      <p:sp>
        <p:nvSpPr>
          <p:cNvPr id="10" name="Rectangle 9">
            <a:extLst>
              <a:ext uri="{FF2B5EF4-FFF2-40B4-BE49-F238E27FC236}">
                <a16:creationId xmlns:a16="http://schemas.microsoft.com/office/drawing/2014/main" id="{C7E2FAB6-54CD-4C16-82AB-0784B73F9C06}"/>
              </a:ext>
            </a:extLst>
          </p:cNvPr>
          <p:cNvSpPr/>
          <p:nvPr/>
        </p:nvSpPr>
        <p:spPr>
          <a:xfrm>
            <a:off x="4377595" y="3706754"/>
            <a:ext cx="1498770" cy="11341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55241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NIET</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35</a:t>
            </a:fld>
            <a:endParaRPr lang="nl-BE" dirty="0"/>
          </a:p>
        </p:txBody>
      </p:sp>
      <p:sp>
        <p:nvSpPr>
          <p:cNvPr id="9" name="Content Placeholder 8"/>
          <p:cNvSpPr>
            <a:spLocks noGrp="1"/>
          </p:cNvSpPr>
          <p:nvPr>
            <p:ph sz="quarter" idx="10"/>
          </p:nvPr>
        </p:nvSpPr>
        <p:spPr/>
        <p:txBody>
          <a:bodyPr>
            <a:normAutofit fontScale="62500" lnSpcReduction="20000"/>
          </a:bodyPr>
          <a:lstStyle/>
          <a:p>
            <a:r>
              <a:rPr lang="nl-BE" dirty="0"/>
              <a:t>Specifieke RR elementen:</a:t>
            </a:r>
          </a:p>
          <a:p>
            <a:pPr lvl="1"/>
            <a:r>
              <a:rPr lang="nl-BE" dirty="0"/>
              <a:t>Subtypes van Verblijfplaats:</a:t>
            </a:r>
          </a:p>
          <a:p>
            <a:pPr lvl="2"/>
            <a:r>
              <a:rPr lang="nl-BE" dirty="0" err="1"/>
              <a:t>WettelijkVerblijf</a:t>
            </a:r>
            <a:r>
              <a:rPr lang="nl-BE" dirty="0"/>
              <a:t> (Binnenlands/Buitenlands)</a:t>
            </a:r>
          </a:p>
          <a:p>
            <a:pPr lvl="2"/>
            <a:r>
              <a:rPr lang="nl-BE" dirty="0" err="1"/>
              <a:t>VerklaardVerblijf</a:t>
            </a:r>
            <a:r>
              <a:rPr lang="nl-BE" dirty="0"/>
              <a:t> (Binnenlands/buitenlands)</a:t>
            </a:r>
          </a:p>
          <a:p>
            <a:pPr lvl="2"/>
            <a:r>
              <a:rPr lang="nl-BE" dirty="0" err="1"/>
              <a:t>ReferentieDomicilie</a:t>
            </a:r>
            <a:endParaRPr lang="nl-BE" dirty="0"/>
          </a:p>
          <a:p>
            <a:pPr lvl="2"/>
            <a:r>
              <a:rPr lang="nl-BE" dirty="0" err="1"/>
              <a:t>BinnenlandseDomicilie</a:t>
            </a:r>
            <a:r>
              <a:rPr lang="nl-BE" dirty="0"/>
              <a:t>/</a:t>
            </a:r>
            <a:r>
              <a:rPr lang="nl-BE" dirty="0" err="1"/>
              <a:t>BuitenlandseDomicilie</a:t>
            </a:r>
            <a:endParaRPr lang="nl-BE" dirty="0"/>
          </a:p>
          <a:p>
            <a:pPr lvl="1"/>
            <a:r>
              <a:rPr lang="nl-BE" dirty="0"/>
              <a:t>Subtypes van Vreemdeling:</a:t>
            </a:r>
          </a:p>
          <a:p>
            <a:pPr lvl="2"/>
            <a:r>
              <a:rPr lang="nl-BE" dirty="0"/>
              <a:t>EU</a:t>
            </a:r>
          </a:p>
          <a:p>
            <a:pPr lvl="2"/>
            <a:r>
              <a:rPr lang="nl-BE" dirty="0"/>
              <a:t>Niet-EU (met attributen </a:t>
            </a:r>
            <a:r>
              <a:rPr lang="nl-BE" dirty="0" err="1"/>
              <a:t>rechtOpTerugkeer</a:t>
            </a:r>
            <a:r>
              <a:rPr lang="nl-BE" dirty="0"/>
              <a:t>, </a:t>
            </a:r>
            <a:r>
              <a:rPr lang="nl-BE" dirty="0" err="1"/>
              <a:t>redenVanaanwezigheid</a:t>
            </a:r>
            <a:r>
              <a:rPr lang="nl-BE" dirty="0"/>
              <a:t>)</a:t>
            </a:r>
          </a:p>
          <a:p>
            <a:pPr lvl="1"/>
            <a:r>
              <a:rPr lang="nl-BE" dirty="0"/>
              <a:t>Subtype van Persoonsrelatie:</a:t>
            </a:r>
          </a:p>
          <a:p>
            <a:pPr lvl="2"/>
            <a:r>
              <a:rPr lang="nl-BE" dirty="0"/>
              <a:t>Huisvesting</a:t>
            </a:r>
          </a:p>
          <a:p>
            <a:pPr lvl="1"/>
            <a:r>
              <a:rPr lang="nl-BE" dirty="0"/>
              <a:t>Attribuut van Persoon:</a:t>
            </a:r>
          </a:p>
          <a:p>
            <a:pPr lvl="2"/>
            <a:r>
              <a:rPr lang="nl-BE" dirty="0"/>
              <a:t>adellijke titel</a:t>
            </a:r>
          </a:p>
          <a:p>
            <a:pPr lvl="1"/>
            <a:r>
              <a:rPr lang="nl-BE" dirty="0"/>
              <a:t>Herkomst:</a:t>
            </a:r>
          </a:p>
          <a:p>
            <a:pPr lvl="2"/>
            <a:r>
              <a:rPr lang="nl-BE" dirty="0"/>
              <a:t>Plaats &amp; land</a:t>
            </a:r>
          </a:p>
          <a:p>
            <a:pPr lvl="1"/>
            <a:r>
              <a:rPr lang="nl-BE" dirty="0"/>
              <a:t>Attribuut van Inwoner:</a:t>
            </a:r>
          </a:p>
          <a:p>
            <a:pPr lvl="2"/>
            <a:r>
              <a:rPr lang="nl-BE" dirty="0"/>
              <a:t>afwezigheid</a:t>
            </a:r>
          </a:p>
          <a:p>
            <a:pPr lvl="2"/>
            <a:r>
              <a:rPr lang="nl-BE" dirty="0" err="1"/>
              <a:t>voorlopigIngeschreven</a:t>
            </a:r>
            <a:endParaRPr lang="nl-BE" dirty="0"/>
          </a:p>
          <a:p>
            <a:pPr lvl="1"/>
            <a:r>
              <a:rPr lang="nl-BE" dirty="0" err="1"/>
              <a:t>AdministratiefBeheerder</a:t>
            </a:r>
            <a:r>
              <a:rPr lang="nl-BE" dirty="0"/>
              <a:t> (Gemeente/Ambassade)</a:t>
            </a:r>
          </a:p>
        </p:txBody>
      </p:sp>
    </p:spTree>
    <p:extLst>
      <p:ext uri="{BB962C8B-B14F-4D97-AF65-F5344CB8AC3E}">
        <p14:creationId xmlns:p14="http://schemas.microsoft.com/office/powerpoint/2010/main" val="3780952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NIET (2)</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36</a:t>
            </a:fld>
            <a:endParaRPr lang="nl-BE" dirty="0"/>
          </a:p>
        </p:txBody>
      </p:sp>
      <p:sp>
        <p:nvSpPr>
          <p:cNvPr id="9" name="Content Placeholder 8"/>
          <p:cNvSpPr>
            <a:spLocks noGrp="1"/>
          </p:cNvSpPr>
          <p:nvPr>
            <p:ph sz="quarter" idx="10"/>
          </p:nvPr>
        </p:nvSpPr>
        <p:spPr/>
        <p:txBody>
          <a:bodyPr>
            <a:normAutofit/>
          </a:bodyPr>
          <a:lstStyle/>
          <a:p>
            <a:r>
              <a:rPr lang="nl-BE" dirty="0"/>
              <a:t>Eigendomsrecht</a:t>
            </a:r>
          </a:p>
          <a:p>
            <a:r>
              <a:rPr lang="nl-BE" dirty="0"/>
              <a:t>Strafrecht</a:t>
            </a:r>
          </a:p>
          <a:p>
            <a:r>
              <a:rPr lang="nl-BE" dirty="0"/>
              <a:t>Sociaal recht</a:t>
            </a:r>
          </a:p>
        </p:txBody>
      </p:sp>
    </p:spTree>
    <p:extLst>
      <p:ext uri="{BB962C8B-B14F-4D97-AF65-F5344CB8AC3E}">
        <p14:creationId xmlns:p14="http://schemas.microsoft.com/office/powerpoint/2010/main" val="4109288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Deliverables</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37</a:t>
            </a:fld>
            <a:endParaRPr lang="nl-BE" dirty="0"/>
          </a:p>
        </p:txBody>
      </p:sp>
      <p:sp>
        <p:nvSpPr>
          <p:cNvPr id="9" name="Content Placeholder 8"/>
          <p:cNvSpPr>
            <a:spLocks noGrp="1"/>
          </p:cNvSpPr>
          <p:nvPr>
            <p:ph sz="quarter" idx="10"/>
          </p:nvPr>
        </p:nvSpPr>
        <p:spPr/>
        <p:txBody>
          <a:bodyPr/>
          <a:lstStyle/>
          <a:p>
            <a:r>
              <a:rPr lang="nl-BE" dirty="0"/>
              <a:t>Vocabularium (in RDF en html-</a:t>
            </a:r>
            <a:r>
              <a:rPr lang="nl-BE" dirty="0" err="1"/>
              <a:t>spec</a:t>
            </a:r>
            <a:r>
              <a:rPr lang="nl-BE" dirty="0"/>
              <a:t>, JSON-LD contextfile)</a:t>
            </a:r>
          </a:p>
          <a:p>
            <a:r>
              <a:rPr lang="nl-BE" dirty="0"/>
              <a:t>Applicatieprofiel (html-</a:t>
            </a:r>
            <a:r>
              <a:rPr lang="nl-BE" dirty="0" err="1"/>
              <a:t>spec</a:t>
            </a:r>
            <a:r>
              <a:rPr lang="nl-BE" dirty="0"/>
              <a:t>, </a:t>
            </a:r>
            <a:r>
              <a:rPr lang="nl-BE" dirty="0" err="1"/>
              <a:t>codelists</a:t>
            </a:r>
            <a:r>
              <a:rPr lang="nl-BE" dirty="0"/>
              <a:t>, SHACL-</a:t>
            </a:r>
            <a:r>
              <a:rPr lang="nl-BE" dirty="0" err="1"/>
              <a:t>constraints</a:t>
            </a:r>
            <a:r>
              <a:rPr lang="nl-BE" dirty="0"/>
              <a:t>)</a:t>
            </a:r>
          </a:p>
        </p:txBody>
      </p:sp>
    </p:spTree>
    <p:extLst>
      <p:ext uri="{BB962C8B-B14F-4D97-AF65-F5344CB8AC3E}">
        <p14:creationId xmlns:p14="http://schemas.microsoft.com/office/powerpoint/2010/main" val="254416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Vocabularium </a:t>
            </a:r>
            <a:r>
              <a:rPr lang="nl-BE" dirty="0" err="1"/>
              <a:t>vs</a:t>
            </a:r>
            <a:r>
              <a:rPr lang="nl-BE" dirty="0"/>
              <a:t> Applicatieprofiel</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38</a:t>
            </a:fld>
            <a:endParaRPr lang="nl-BE" dirty="0"/>
          </a:p>
        </p:txBody>
      </p:sp>
      <p:pic>
        <p:nvPicPr>
          <p:cNvPr id="8" name="Picture 7">
            <a:extLst>
              <a:ext uri="{FF2B5EF4-FFF2-40B4-BE49-F238E27FC236}">
                <a16:creationId xmlns:a16="http://schemas.microsoft.com/office/drawing/2014/main" id="{44C78975-A448-4157-9E7E-3CD0DEDBC1C9}"/>
              </a:ext>
            </a:extLst>
          </p:cNvPr>
          <p:cNvPicPr>
            <a:picLocks noChangeAspect="1"/>
          </p:cNvPicPr>
          <p:nvPr/>
        </p:nvPicPr>
        <p:blipFill>
          <a:blip r:embed="rId3"/>
          <a:stretch>
            <a:fillRect/>
          </a:stretch>
        </p:blipFill>
        <p:spPr>
          <a:xfrm>
            <a:off x="962822" y="2058868"/>
            <a:ext cx="7980356" cy="3603048"/>
          </a:xfrm>
          <a:prstGeom prst="rect">
            <a:avLst/>
          </a:prstGeom>
        </p:spPr>
      </p:pic>
      <p:sp>
        <p:nvSpPr>
          <p:cNvPr id="10" name="Content Placeholder 8">
            <a:extLst>
              <a:ext uri="{FF2B5EF4-FFF2-40B4-BE49-F238E27FC236}">
                <a16:creationId xmlns:a16="http://schemas.microsoft.com/office/drawing/2014/main" id="{D8E27B33-B231-4843-8001-00EA84041982}"/>
              </a:ext>
            </a:extLst>
          </p:cNvPr>
          <p:cNvSpPr>
            <a:spLocks noGrp="1"/>
          </p:cNvSpPr>
          <p:nvPr>
            <p:ph sz="quarter" idx="10"/>
          </p:nvPr>
        </p:nvSpPr>
        <p:spPr>
          <a:xfrm>
            <a:off x="681038" y="1482215"/>
            <a:ext cx="8543925" cy="4992328"/>
          </a:xfrm>
        </p:spPr>
        <p:txBody>
          <a:bodyPr/>
          <a:lstStyle/>
          <a:p>
            <a:r>
              <a:rPr lang="nl-BE"/>
              <a:t>Blokkendoos </a:t>
            </a:r>
            <a:r>
              <a:rPr lang="nl-BE" err="1"/>
              <a:t>vs</a:t>
            </a:r>
            <a:r>
              <a:rPr lang="nl-BE"/>
              <a:t> bouwsel</a:t>
            </a:r>
          </a:p>
        </p:txBody>
      </p:sp>
    </p:spTree>
    <p:extLst>
      <p:ext uri="{BB962C8B-B14F-4D97-AF65-F5344CB8AC3E}">
        <p14:creationId xmlns:p14="http://schemas.microsoft.com/office/powerpoint/2010/main" val="2743901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E93489-A229-4159-ACFF-9F2408EFD0E0}"/>
              </a:ext>
            </a:extLst>
          </p:cNvPr>
          <p:cNvPicPr>
            <a:picLocks noChangeAspect="1"/>
          </p:cNvPicPr>
          <p:nvPr/>
        </p:nvPicPr>
        <p:blipFill>
          <a:blip r:embed="rId3"/>
          <a:stretch>
            <a:fillRect/>
          </a:stretch>
        </p:blipFill>
        <p:spPr>
          <a:xfrm>
            <a:off x="681037" y="1069586"/>
            <a:ext cx="7252125" cy="4212706"/>
          </a:xfrm>
          <a:prstGeom prst="rect">
            <a:avLst/>
          </a:prstGeom>
        </p:spPr>
      </p:pic>
      <p:pic>
        <p:nvPicPr>
          <p:cNvPr id="3" name="Picture 2">
            <a:extLst>
              <a:ext uri="{FF2B5EF4-FFF2-40B4-BE49-F238E27FC236}">
                <a16:creationId xmlns:a16="http://schemas.microsoft.com/office/drawing/2014/main" id="{B4D435B2-6669-48CF-BF92-C698062F99FC}"/>
              </a:ext>
            </a:extLst>
          </p:cNvPr>
          <p:cNvPicPr>
            <a:picLocks noChangeAspect="1"/>
          </p:cNvPicPr>
          <p:nvPr/>
        </p:nvPicPr>
        <p:blipFill>
          <a:blip r:embed="rId4"/>
          <a:stretch>
            <a:fillRect/>
          </a:stretch>
        </p:blipFill>
        <p:spPr>
          <a:xfrm>
            <a:off x="2242117" y="1744695"/>
            <a:ext cx="7381206" cy="4287688"/>
          </a:xfrm>
          <a:prstGeom prst="rect">
            <a:avLst/>
          </a:prstGeom>
        </p:spPr>
      </p:pic>
      <p:sp>
        <p:nvSpPr>
          <p:cNvPr id="4" name="Title 3"/>
          <p:cNvSpPr>
            <a:spLocks noGrp="1"/>
          </p:cNvSpPr>
          <p:nvPr>
            <p:ph type="title"/>
          </p:nvPr>
        </p:nvSpPr>
        <p:spPr/>
        <p:txBody>
          <a:bodyPr/>
          <a:lstStyle/>
          <a:p>
            <a:r>
              <a:rPr lang="nl-BE" dirty="0"/>
              <a:t>Vocabularium OSLO-Persoon</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39</a:t>
            </a:fld>
            <a:endParaRPr lang="nl-BE" dirty="0"/>
          </a:p>
        </p:txBody>
      </p:sp>
      <p:sp>
        <p:nvSpPr>
          <p:cNvPr id="12" name="TextBox 11">
            <a:extLst>
              <a:ext uri="{FF2B5EF4-FFF2-40B4-BE49-F238E27FC236}">
                <a16:creationId xmlns:a16="http://schemas.microsoft.com/office/drawing/2014/main" id="{43C075B3-82CA-4BEA-9816-D3101C4FE0A7}"/>
              </a:ext>
            </a:extLst>
          </p:cNvPr>
          <p:cNvSpPr txBox="1"/>
          <p:nvPr/>
        </p:nvSpPr>
        <p:spPr>
          <a:xfrm>
            <a:off x="1099940" y="5391777"/>
            <a:ext cx="723275" cy="369204"/>
          </a:xfrm>
          <a:prstGeom prst="rect">
            <a:avLst/>
          </a:prstGeom>
          <a:noFill/>
        </p:spPr>
        <p:txBody>
          <a:bodyPr wrap="none" rtlCol="0">
            <a:spAutoFit/>
          </a:bodyPr>
          <a:lstStyle/>
          <a:p>
            <a:r>
              <a:rPr lang="nl-BE" dirty="0" err="1">
                <a:solidFill>
                  <a:srgbClr val="FF0000"/>
                </a:solidFill>
                <a:latin typeface="FlandersArtSans-Regular" panose="00000500000000000000" pitchFamily="2" charset="0"/>
              </a:rPr>
              <a:t>turtle</a:t>
            </a:r>
            <a:endParaRPr lang="nl-BE" dirty="0">
              <a:solidFill>
                <a:srgbClr val="FF0000"/>
              </a:solidFill>
              <a:latin typeface="FlandersArtSans-Regular" panose="00000500000000000000" pitchFamily="2" charset="0"/>
            </a:endParaRPr>
          </a:p>
        </p:txBody>
      </p:sp>
      <p:sp>
        <p:nvSpPr>
          <p:cNvPr id="13" name="TextBox 12">
            <a:extLst>
              <a:ext uri="{FF2B5EF4-FFF2-40B4-BE49-F238E27FC236}">
                <a16:creationId xmlns:a16="http://schemas.microsoft.com/office/drawing/2014/main" id="{CAA6BFAD-9C73-49D8-B822-75502A0B015E}"/>
              </a:ext>
            </a:extLst>
          </p:cNvPr>
          <p:cNvSpPr txBox="1"/>
          <p:nvPr/>
        </p:nvSpPr>
        <p:spPr>
          <a:xfrm>
            <a:off x="2606684" y="6042880"/>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747245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Open </a:t>
            </a:r>
            <a:r>
              <a:rPr lang="en-GB" dirty="0" err="1"/>
              <a:t>Standaarden</a:t>
            </a:r>
            <a:r>
              <a:rPr lang="en-GB" dirty="0"/>
              <a:t> </a:t>
            </a:r>
            <a:r>
              <a:rPr lang="en-GB" dirty="0" err="1"/>
              <a:t>voor</a:t>
            </a:r>
            <a:r>
              <a:rPr lang="en-GB" dirty="0"/>
              <a:t> </a:t>
            </a:r>
            <a:r>
              <a:rPr lang="en-GB" dirty="0" err="1"/>
              <a:t>Linkende</a:t>
            </a:r>
            <a:r>
              <a:rPr lang="en-GB" dirty="0"/>
              <a:t> </a:t>
            </a:r>
            <a:r>
              <a:rPr lang="en-GB" dirty="0" err="1"/>
              <a:t>Organisaties</a:t>
            </a:r>
            <a:endParaRPr lang="en-GB" dirty="0"/>
          </a:p>
        </p:txBody>
      </p:sp>
      <p:sp>
        <p:nvSpPr>
          <p:cNvPr id="3" name="Title 2"/>
          <p:cNvSpPr>
            <a:spLocks noGrp="1"/>
          </p:cNvSpPr>
          <p:nvPr>
            <p:ph type="title"/>
          </p:nvPr>
        </p:nvSpPr>
        <p:spPr/>
        <p:txBody>
          <a:bodyPr/>
          <a:lstStyle/>
          <a:p>
            <a:r>
              <a:rPr lang="en-GB" dirty="0" err="1"/>
              <a:t>Inleiding</a:t>
            </a:r>
            <a:endParaRPr lang="en-GB" dirty="0"/>
          </a:p>
        </p:txBody>
      </p:sp>
    </p:spTree>
    <p:extLst>
      <p:ext uri="{BB962C8B-B14F-4D97-AF65-F5344CB8AC3E}">
        <p14:creationId xmlns:p14="http://schemas.microsoft.com/office/powerpoint/2010/main" val="37463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C4244B-DEE8-49B6-9197-5DC83F2EE652}"/>
              </a:ext>
            </a:extLst>
          </p:cNvPr>
          <p:cNvPicPr>
            <a:picLocks noChangeAspect="1"/>
          </p:cNvPicPr>
          <p:nvPr/>
        </p:nvPicPr>
        <p:blipFill>
          <a:blip r:embed="rId3"/>
          <a:stretch>
            <a:fillRect/>
          </a:stretch>
        </p:blipFill>
        <p:spPr>
          <a:xfrm>
            <a:off x="681038" y="1065391"/>
            <a:ext cx="7260968" cy="4217843"/>
          </a:xfrm>
          <a:prstGeom prst="rect">
            <a:avLst/>
          </a:prstGeom>
        </p:spPr>
      </p:pic>
      <p:pic>
        <p:nvPicPr>
          <p:cNvPr id="5" name="Picture 4">
            <a:extLst>
              <a:ext uri="{FF2B5EF4-FFF2-40B4-BE49-F238E27FC236}">
                <a16:creationId xmlns:a16="http://schemas.microsoft.com/office/drawing/2014/main" id="{6C9D314E-0DD6-476C-B8B2-A99A766154C8}"/>
              </a:ext>
            </a:extLst>
          </p:cNvPr>
          <p:cNvPicPr>
            <a:picLocks noChangeAspect="1"/>
          </p:cNvPicPr>
          <p:nvPr/>
        </p:nvPicPr>
        <p:blipFill>
          <a:blip r:embed="rId4"/>
          <a:stretch>
            <a:fillRect/>
          </a:stretch>
        </p:blipFill>
        <p:spPr>
          <a:xfrm>
            <a:off x="2242117" y="1662262"/>
            <a:ext cx="7278238" cy="4227875"/>
          </a:xfrm>
          <a:prstGeom prst="rect">
            <a:avLst/>
          </a:prstGeom>
        </p:spPr>
      </p:pic>
      <p:sp>
        <p:nvSpPr>
          <p:cNvPr id="4" name="Title 3"/>
          <p:cNvSpPr>
            <a:spLocks noGrp="1"/>
          </p:cNvSpPr>
          <p:nvPr>
            <p:ph type="title"/>
          </p:nvPr>
        </p:nvSpPr>
        <p:spPr/>
        <p:txBody>
          <a:bodyPr/>
          <a:lstStyle/>
          <a:p>
            <a:r>
              <a:rPr lang="nl-BE" dirty="0"/>
              <a:t>Applicatieprofiel OSLO-Persoon basis</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40</a:t>
            </a:fld>
            <a:endParaRPr lang="nl-BE" dirty="0"/>
          </a:p>
        </p:txBody>
      </p:sp>
      <p:sp>
        <p:nvSpPr>
          <p:cNvPr id="19" name="TextBox 18">
            <a:extLst>
              <a:ext uri="{FF2B5EF4-FFF2-40B4-BE49-F238E27FC236}">
                <a16:creationId xmlns:a16="http://schemas.microsoft.com/office/drawing/2014/main" id="{4F89C8FF-56D8-4B29-A334-5C67BA91F552}"/>
              </a:ext>
            </a:extLst>
          </p:cNvPr>
          <p:cNvSpPr txBox="1"/>
          <p:nvPr/>
        </p:nvSpPr>
        <p:spPr>
          <a:xfrm>
            <a:off x="964486" y="5404886"/>
            <a:ext cx="994183"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codelijst</a:t>
            </a:r>
          </a:p>
        </p:txBody>
      </p:sp>
      <p:sp>
        <p:nvSpPr>
          <p:cNvPr id="20" name="TextBox 19">
            <a:extLst>
              <a:ext uri="{FF2B5EF4-FFF2-40B4-BE49-F238E27FC236}">
                <a16:creationId xmlns:a16="http://schemas.microsoft.com/office/drawing/2014/main" id="{E76AB46B-4FC1-4EDA-BE6B-10B1103873C2}"/>
              </a:ext>
            </a:extLst>
          </p:cNvPr>
          <p:cNvSpPr txBox="1"/>
          <p:nvPr/>
        </p:nvSpPr>
        <p:spPr>
          <a:xfrm>
            <a:off x="2606684" y="6042880"/>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373315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err="1"/>
              <a:t>Waar</a:t>
            </a:r>
            <a:r>
              <a:rPr lang="en-GB" dirty="0"/>
              <a:t> </a:t>
            </a:r>
            <a:r>
              <a:rPr lang="en-GB" dirty="0" err="1"/>
              <a:t>werd</a:t>
            </a:r>
            <a:r>
              <a:rPr lang="en-GB" dirty="0"/>
              <a:t> OSLO </a:t>
            </a:r>
            <a:r>
              <a:rPr lang="en-GB" dirty="0" err="1"/>
              <a:t>Persoon</a:t>
            </a:r>
            <a:r>
              <a:rPr lang="en-GB" dirty="0"/>
              <a:t> al </a:t>
            </a:r>
            <a:r>
              <a:rPr lang="en-GB" dirty="0" err="1"/>
              <a:t>toegepast</a:t>
            </a:r>
            <a:r>
              <a:rPr lang="en-GB" dirty="0"/>
              <a:t>?</a:t>
            </a:r>
          </a:p>
        </p:txBody>
      </p:sp>
      <p:sp>
        <p:nvSpPr>
          <p:cNvPr id="3" name="Title 2"/>
          <p:cNvSpPr>
            <a:spLocks noGrp="1"/>
          </p:cNvSpPr>
          <p:nvPr>
            <p:ph type="title"/>
          </p:nvPr>
        </p:nvSpPr>
        <p:spPr/>
        <p:txBody>
          <a:bodyPr/>
          <a:lstStyle/>
          <a:p>
            <a:r>
              <a:rPr lang="en-GB" dirty="0" err="1"/>
              <a:t>Toepassingen</a:t>
            </a:r>
            <a:endParaRPr lang="en-GB" dirty="0"/>
          </a:p>
        </p:txBody>
      </p:sp>
    </p:spTree>
    <p:extLst>
      <p:ext uri="{BB962C8B-B14F-4D97-AF65-F5344CB8AC3E}">
        <p14:creationId xmlns:p14="http://schemas.microsoft.com/office/powerpoint/2010/main" val="3897297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Waar wordt OSLO toegepast?</a:t>
            </a:r>
            <a:endParaRPr lang="en-US" dirty="0"/>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42</a:t>
            </a:fld>
            <a:endParaRPr lang="nl-BE" dirty="0"/>
          </a:p>
        </p:txBody>
      </p:sp>
      <p:pic>
        <p:nvPicPr>
          <p:cNvPr id="2" name="Picture 2" descr="A screenshot of a cell phone&#10;&#10;Description generated with very high confidence">
            <a:extLst>
              <a:ext uri="{FF2B5EF4-FFF2-40B4-BE49-F238E27FC236}">
                <a16:creationId xmlns:a16="http://schemas.microsoft.com/office/drawing/2014/main" id="{9D63A5D3-8F85-4896-96FE-9FF251E0D433}"/>
              </a:ext>
            </a:extLst>
          </p:cNvPr>
          <p:cNvPicPr>
            <a:picLocks noChangeAspect="1"/>
          </p:cNvPicPr>
          <p:nvPr/>
        </p:nvPicPr>
        <p:blipFill>
          <a:blip r:embed="rId3"/>
          <a:stretch>
            <a:fillRect/>
          </a:stretch>
        </p:blipFill>
        <p:spPr>
          <a:xfrm>
            <a:off x="738416" y="1722407"/>
            <a:ext cx="8804220" cy="3563361"/>
          </a:xfrm>
          <a:prstGeom prst="rect">
            <a:avLst/>
          </a:prstGeom>
        </p:spPr>
      </p:pic>
    </p:spTree>
    <p:extLst>
      <p:ext uri="{BB962C8B-B14F-4D97-AF65-F5344CB8AC3E}">
        <p14:creationId xmlns:p14="http://schemas.microsoft.com/office/powerpoint/2010/main" val="2690848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ell phone&#10;&#10;Description generated with very high confidence">
            <a:extLst>
              <a:ext uri="{FF2B5EF4-FFF2-40B4-BE49-F238E27FC236}">
                <a16:creationId xmlns:a16="http://schemas.microsoft.com/office/drawing/2014/main" id="{BC0D8F15-07A6-42F1-AE10-824F67296B76}"/>
              </a:ext>
            </a:extLst>
          </p:cNvPr>
          <p:cNvPicPr>
            <a:picLocks noGrp="1" noChangeAspect="1"/>
          </p:cNvPicPr>
          <p:nvPr>
            <p:ph sz="quarter" idx="10"/>
          </p:nvPr>
        </p:nvPicPr>
        <p:blipFill>
          <a:blip r:embed="rId2"/>
          <a:stretch>
            <a:fillRect/>
          </a:stretch>
        </p:blipFill>
        <p:spPr>
          <a:xfrm>
            <a:off x="681038" y="2355240"/>
            <a:ext cx="8543925" cy="2525438"/>
          </a:xfrm>
          <a:prstGeom prst="rect">
            <a:avLst/>
          </a:prstGeom>
        </p:spPr>
      </p:pic>
      <p:sp>
        <p:nvSpPr>
          <p:cNvPr id="3" name="Title 2">
            <a:extLst>
              <a:ext uri="{FF2B5EF4-FFF2-40B4-BE49-F238E27FC236}">
                <a16:creationId xmlns:a16="http://schemas.microsoft.com/office/drawing/2014/main" id="{902B24B4-2D63-4D53-8DA7-7FCAD45AC32D}"/>
              </a:ext>
            </a:extLst>
          </p:cNvPr>
          <p:cNvSpPr>
            <a:spLocks noGrp="1"/>
          </p:cNvSpPr>
          <p:nvPr>
            <p:ph type="title"/>
          </p:nvPr>
        </p:nvSpPr>
        <p:spPr/>
        <p:txBody>
          <a:bodyPr/>
          <a:lstStyle/>
          <a:p>
            <a:r>
              <a:rPr lang="en-US" dirty="0" err="1"/>
              <a:t>Stap</a:t>
            </a:r>
            <a:r>
              <a:rPr lang="en-US" dirty="0"/>
              <a:t> 1: </a:t>
            </a:r>
            <a:r>
              <a:rPr lang="en-US" dirty="0" err="1"/>
              <a:t>Beschrijven</a:t>
            </a:r>
            <a:r>
              <a:rPr lang="en-US" dirty="0"/>
              <a:t> van </a:t>
            </a:r>
            <a:r>
              <a:rPr lang="en-US" dirty="0" err="1"/>
              <a:t>informatienoden</a:t>
            </a:r>
            <a:r>
              <a:rPr lang="en-US" dirty="0"/>
              <a:t/>
            </a:r>
            <a:br>
              <a:rPr lang="en-US" dirty="0"/>
            </a:br>
            <a:r>
              <a:rPr lang="en-US" sz="2400" b="1" i="1" dirty="0" err="1">
                <a:solidFill>
                  <a:srgbClr val="373636"/>
                </a:solidFill>
              </a:rPr>
              <a:t>Voorbeeld</a:t>
            </a:r>
            <a:r>
              <a:rPr lang="en-US" sz="2400" b="1" i="1" dirty="0">
                <a:solidFill>
                  <a:srgbClr val="373636"/>
                </a:solidFill>
              </a:rPr>
              <a:t> </a:t>
            </a:r>
            <a:r>
              <a:rPr lang="en-US" sz="2400" b="1" i="1" dirty="0" err="1">
                <a:solidFill>
                  <a:srgbClr val="373636"/>
                </a:solidFill>
              </a:rPr>
              <a:t>Burgerprofiel</a:t>
            </a:r>
            <a:endParaRPr lang="en-US" sz="2400" dirty="0" err="1">
              <a:solidFill>
                <a:srgbClr val="373636"/>
              </a:solidFill>
            </a:endParaRPr>
          </a:p>
          <a:p>
            <a:endParaRPr lang="en-US" dirty="0"/>
          </a:p>
        </p:txBody>
      </p:sp>
      <p:sp>
        <p:nvSpPr>
          <p:cNvPr id="4" name="Footer Placeholder 3">
            <a:extLst>
              <a:ext uri="{FF2B5EF4-FFF2-40B4-BE49-F238E27FC236}">
                <a16:creationId xmlns:a16="http://schemas.microsoft.com/office/drawing/2014/main" id="{46DFF710-AEA1-44C4-B544-D6DD585F7AF8}"/>
              </a:ext>
            </a:extLst>
          </p:cNvPr>
          <p:cNvSpPr>
            <a:spLocks noGrp="1"/>
          </p:cNvSpPr>
          <p:nvPr>
            <p:ph type="ftr" sz="quarter" idx="3"/>
          </p:nvPr>
        </p:nvSpPr>
        <p:spPr/>
        <p:txBody>
          <a:bodyPr/>
          <a:lstStyle/>
          <a:p>
            <a:r>
              <a:rPr lang="nl-BE"/>
              <a:t>Webcast OSLO-Persoon 15/5/2018</a:t>
            </a:r>
            <a:endParaRPr lang="nl-BE" dirty="0"/>
          </a:p>
        </p:txBody>
      </p:sp>
      <p:sp>
        <p:nvSpPr>
          <p:cNvPr id="5" name="Slide Number Placeholder 4">
            <a:extLst>
              <a:ext uri="{FF2B5EF4-FFF2-40B4-BE49-F238E27FC236}">
                <a16:creationId xmlns:a16="http://schemas.microsoft.com/office/drawing/2014/main" id="{CC824037-3F4D-4AB3-9174-15DCEC2FEFFC}"/>
              </a:ext>
            </a:extLst>
          </p:cNvPr>
          <p:cNvSpPr>
            <a:spLocks noGrp="1"/>
          </p:cNvSpPr>
          <p:nvPr>
            <p:ph type="sldNum" sz="quarter" idx="4"/>
          </p:nvPr>
        </p:nvSpPr>
        <p:spPr/>
        <p:txBody>
          <a:bodyPr/>
          <a:lstStyle/>
          <a:p>
            <a:fld id="{C9C406F6-A053-43CA-AEC8-FA3EEE83A3FB}" type="slidenum">
              <a:rPr lang="nl-BE" smtClean="0"/>
              <a:pPr/>
              <a:t>43</a:t>
            </a:fld>
            <a:endParaRPr lang="nl-BE" dirty="0"/>
          </a:p>
        </p:txBody>
      </p:sp>
    </p:spTree>
    <p:extLst>
      <p:ext uri="{BB962C8B-B14F-4D97-AF65-F5344CB8AC3E}">
        <p14:creationId xmlns:p14="http://schemas.microsoft.com/office/powerpoint/2010/main" val="305965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screenshot of a cell phone&#10;&#10;Description generated with very high confidence">
            <a:extLst>
              <a:ext uri="{FF2B5EF4-FFF2-40B4-BE49-F238E27FC236}">
                <a16:creationId xmlns:a16="http://schemas.microsoft.com/office/drawing/2014/main" id="{C31BE11D-63BF-4A47-A796-CEF0A0CC3CD1}"/>
              </a:ext>
            </a:extLst>
          </p:cNvPr>
          <p:cNvPicPr>
            <a:picLocks noGrp="1" noChangeAspect="1"/>
          </p:cNvPicPr>
          <p:nvPr>
            <p:ph sz="quarter" idx="10"/>
          </p:nvPr>
        </p:nvPicPr>
        <p:blipFill>
          <a:blip r:embed="rId2"/>
          <a:stretch>
            <a:fillRect/>
          </a:stretch>
        </p:blipFill>
        <p:spPr>
          <a:xfrm>
            <a:off x="685344" y="1384658"/>
            <a:ext cx="6812531" cy="2704543"/>
          </a:xfrm>
          <a:prstGeom prst="rect">
            <a:avLst/>
          </a:prstGeom>
        </p:spPr>
      </p:pic>
      <p:sp>
        <p:nvSpPr>
          <p:cNvPr id="3" name="Title 2">
            <a:extLst>
              <a:ext uri="{FF2B5EF4-FFF2-40B4-BE49-F238E27FC236}">
                <a16:creationId xmlns:a16="http://schemas.microsoft.com/office/drawing/2014/main" id="{902B24B4-2D63-4D53-8DA7-7FCAD45AC32D}"/>
              </a:ext>
            </a:extLst>
          </p:cNvPr>
          <p:cNvSpPr>
            <a:spLocks noGrp="1"/>
          </p:cNvSpPr>
          <p:nvPr>
            <p:ph type="title"/>
          </p:nvPr>
        </p:nvSpPr>
        <p:spPr/>
        <p:txBody>
          <a:bodyPr>
            <a:normAutofit fontScale="90000"/>
          </a:bodyPr>
          <a:lstStyle/>
          <a:p>
            <a:r>
              <a:rPr lang="en-US" dirty="0" err="1"/>
              <a:t>Stap</a:t>
            </a:r>
            <a:r>
              <a:rPr lang="en-US" dirty="0"/>
              <a:t> 2: </a:t>
            </a:r>
            <a:r>
              <a:rPr lang="en-US" dirty="0" err="1"/>
              <a:t>Analyseren</a:t>
            </a:r>
            <a:r>
              <a:rPr lang="en-US" dirty="0"/>
              <a:t> </a:t>
            </a:r>
            <a:r>
              <a:rPr lang="en-US" dirty="0" err="1"/>
              <a:t>bestaande</a:t>
            </a:r>
            <a:r>
              <a:rPr lang="en-US" dirty="0"/>
              <a:t> OSLO </a:t>
            </a:r>
            <a:r>
              <a:rPr lang="en-US" dirty="0" err="1"/>
              <a:t>Semantiek</a:t>
            </a:r>
            <a:r>
              <a:rPr lang="en-US" dirty="0"/>
              <a:t/>
            </a:r>
            <a:br>
              <a:rPr lang="en-US" dirty="0"/>
            </a:br>
            <a:r>
              <a:rPr lang="en-US" sz="2400" b="1" i="1" dirty="0">
                <a:solidFill>
                  <a:srgbClr val="373636"/>
                </a:solidFill>
              </a:rPr>
              <a:t>http://data.vlaanderen.be/ns/</a:t>
            </a:r>
          </a:p>
          <a:p>
            <a:endParaRPr lang="en-US" dirty="0"/>
          </a:p>
        </p:txBody>
      </p:sp>
      <p:sp>
        <p:nvSpPr>
          <p:cNvPr id="4" name="Footer Placeholder 3">
            <a:extLst>
              <a:ext uri="{FF2B5EF4-FFF2-40B4-BE49-F238E27FC236}">
                <a16:creationId xmlns:a16="http://schemas.microsoft.com/office/drawing/2014/main" id="{46DFF710-AEA1-44C4-B544-D6DD585F7AF8}"/>
              </a:ext>
            </a:extLst>
          </p:cNvPr>
          <p:cNvSpPr>
            <a:spLocks noGrp="1"/>
          </p:cNvSpPr>
          <p:nvPr>
            <p:ph type="ftr" sz="quarter" idx="3"/>
          </p:nvPr>
        </p:nvSpPr>
        <p:spPr/>
        <p:txBody>
          <a:bodyPr/>
          <a:lstStyle/>
          <a:p>
            <a:r>
              <a:rPr lang="nl-BE"/>
              <a:t>Webcast OSLO-Persoon 15/5/2018</a:t>
            </a:r>
            <a:endParaRPr lang="nl-BE" dirty="0"/>
          </a:p>
        </p:txBody>
      </p:sp>
      <p:sp>
        <p:nvSpPr>
          <p:cNvPr id="5" name="Slide Number Placeholder 4">
            <a:extLst>
              <a:ext uri="{FF2B5EF4-FFF2-40B4-BE49-F238E27FC236}">
                <a16:creationId xmlns:a16="http://schemas.microsoft.com/office/drawing/2014/main" id="{CC824037-3F4D-4AB3-9174-15DCEC2FEFFC}"/>
              </a:ext>
            </a:extLst>
          </p:cNvPr>
          <p:cNvSpPr>
            <a:spLocks noGrp="1"/>
          </p:cNvSpPr>
          <p:nvPr>
            <p:ph type="sldNum" sz="quarter" idx="4"/>
          </p:nvPr>
        </p:nvSpPr>
        <p:spPr/>
        <p:txBody>
          <a:bodyPr/>
          <a:lstStyle/>
          <a:p>
            <a:fld id="{C9C406F6-A053-43CA-AEC8-FA3EEE83A3FB}" type="slidenum">
              <a:rPr lang="nl-BE" smtClean="0"/>
              <a:pPr/>
              <a:t>44</a:t>
            </a:fld>
            <a:endParaRPr lang="nl-BE" dirty="0"/>
          </a:p>
        </p:txBody>
      </p:sp>
      <p:pic>
        <p:nvPicPr>
          <p:cNvPr id="10" name="Picture 10" descr="A screenshot of a social media post&#10;&#10;Description generated with very high confidence">
            <a:extLst>
              <a:ext uri="{FF2B5EF4-FFF2-40B4-BE49-F238E27FC236}">
                <a16:creationId xmlns:a16="http://schemas.microsoft.com/office/drawing/2014/main" id="{298525BE-FB13-40C8-B705-1D3EB57DCBF4}"/>
              </a:ext>
            </a:extLst>
          </p:cNvPr>
          <p:cNvPicPr>
            <a:picLocks noChangeAspect="1"/>
          </p:cNvPicPr>
          <p:nvPr/>
        </p:nvPicPr>
        <p:blipFill>
          <a:blip r:embed="rId3"/>
          <a:stretch>
            <a:fillRect/>
          </a:stretch>
        </p:blipFill>
        <p:spPr>
          <a:xfrm>
            <a:off x="3522913" y="3973002"/>
            <a:ext cx="6260111" cy="2536225"/>
          </a:xfrm>
          <a:prstGeom prst="rect">
            <a:avLst/>
          </a:prstGeom>
        </p:spPr>
      </p:pic>
    </p:spTree>
    <p:extLst>
      <p:ext uri="{BB962C8B-B14F-4D97-AF65-F5344CB8AC3E}">
        <p14:creationId xmlns:p14="http://schemas.microsoft.com/office/powerpoint/2010/main" val="1485372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2B24B4-2D63-4D53-8DA7-7FCAD45AC32D}"/>
              </a:ext>
            </a:extLst>
          </p:cNvPr>
          <p:cNvSpPr>
            <a:spLocks noGrp="1"/>
          </p:cNvSpPr>
          <p:nvPr>
            <p:ph type="title"/>
          </p:nvPr>
        </p:nvSpPr>
        <p:spPr/>
        <p:txBody>
          <a:bodyPr/>
          <a:lstStyle/>
          <a:p>
            <a:r>
              <a:rPr lang="en-US" dirty="0" err="1"/>
              <a:t>Stap</a:t>
            </a:r>
            <a:r>
              <a:rPr lang="en-US" dirty="0"/>
              <a:t> 3: Overlap </a:t>
            </a:r>
            <a:r>
              <a:rPr lang="en-US" dirty="0" err="1"/>
              <a:t>en</a:t>
            </a:r>
            <a:r>
              <a:rPr lang="en-US" dirty="0"/>
              <a:t> </a:t>
            </a:r>
            <a:r>
              <a:rPr lang="en-US" dirty="0" err="1"/>
              <a:t>verschillen</a:t>
            </a:r>
            <a:r>
              <a:rPr lang="en-US" dirty="0"/>
              <a:t> </a:t>
            </a:r>
            <a:r>
              <a:rPr lang="en-US" dirty="0" err="1"/>
              <a:t>bepalen</a:t>
            </a:r>
            <a:r>
              <a:rPr lang="en-US" dirty="0"/>
              <a:t/>
            </a:r>
            <a:br>
              <a:rPr lang="en-US" dirty="0"/>
            </a:br>
            <a:r>
              <a:rPr lang="en-US" sz="2400" b="1" i="1" dirty="0" err="1">
                <a:solidFill>
                  <a:srgbClr val="373636"/>
                </a:solidFill>
              </a:rPr>
              <a:t>Voorbeeld</a:t>
            </a:r>
            <a:r>
              <a:rPr lang="en-US" sz="2400" b="1" i="1" dirty="0">
                <a:solidFill>
                  <a:srgbClr val="373636"/>
                </a:solidFill>
              </a:rPr>
              <a:t> </a:t>
            </a:r>
            <a:r>
              <a:rPr lang="en-US" sz="2400" b="1" i="1" dirty="0" err="1">
                <a:solidFill>
                  <a:srgbClr val="373636"/>
                </a:solidFill>
              </a:rPr>
              <a:t>Burgerprofiel</a:t>
            </a:r>
            <a:endParaRPr lang="en-US" sz="2400" dirty="0" err="1">
              <a:solidFill>
                <a:srgbClr val="373636"/>
              </a:solidFill>
            </a:endParaRPr>
          </a:p>
          <a:p>
            <a:endParaRPr lang="en-US" dirty="0"/>
          </a:p>
        </p:txBody>
      </p:sp>
      <p:sp>
        <p:nvSpPr>
          <p:cNvPr id="4" name="Footer Placeholder 3">
            <a:extLst>
              <a:ext uri="{FF2B5EF4-FFF2-40B4-BE49-F238E27FC236}">
                <a16:creationId xmlns:a16="http://schemas.microsoft.com/office/drawing/2014/main" id="{46DFF710-AEA1-44C4-B544-D6DD585F7AF8}"/>
              </a:ext>
            </a:extLst>
          </p:cNvPr>
          <p:cNvSpPr>
            <a:spLocks noGrp="1"/>
          </p:cNvSpPr>
          <p:nvPr>
            <p:ph type="ftr" sz="quarter" idx="3"/>
          </p:nvPr>
        </p:nvSpPr>
        <p:spPr/>
        <p:txBody>
          <a:bodyPr/>
          <a:lstStyle/>
          <a:p>
            <a:r>
              <a:rPr lang="nl-BE"/>
              <a:t>Webcast OSLO-Persoon 15/5/2018</a:t>
            </a:r>
            <a:endParaRPr lang="nl-BE" dirty="0"/>
          </a:p>
        </p:txBody>
      </p:sp>
      <p:sp>
        <p:nvSpPr>
          <p:cNvPr id="5" name="Slide Number Placeholder 4">
            <a:extLst>
              <a:ext uri="{FF2B5EF4-FFF2-40B4-BE49-F238E27FC236}">
                <a16:creationId xmlns:a16="http://schemas.microsoft.com/office/drawing/2014/main" id="{CC824037-3F4D-4AB3-9174-15DCEC2FEFFC}"/>
              </a:ext>
            </a:extLst>
          </p:cNvPr>
          <p:cNvSpPr>
            <a:spLocks noGrp="1"/>
          </p:cNvSpPr>
          <p:nvPr>
            <p:ph type="sldNum" sz="quarter" idx="4"/>
          </p:nvPr>
        </p:nvSpPr>
        <p:spPr/>
        <p:txBody>
          <a:bodyPr/>
          <a:lstStyle/>
          <a:p>
            <a:fld id="{C9C406F6-A053-43CA-AEC8-FA3EEE83A3FB}" type="slidenum">
              <a:rPr lang="nl-BE" smtClean="0"/>
              <a:pPr/>
              <a:t>45</a:t>
            </a:fld>
            <a:endParaRPr lang="nl-BE" dirty="0"/>
          </a:p>
        </p:txBody>
      </p:sp>
      <p:graphicFrame>
        <p:nvGraphicFramePr>
          <p:cNvPr id="7" name="Table 6">
            <a:extLst>
              <a:ext uri="{FF2B5EF4-FFF2-40B4-BE49-F238E27FC236}">
                <a16:creationId xmlns:a16="http://schemas.microsoft.com/office/drawing/2014/main" id="{CDD91763-9DED-4BA8-92BF-3BC5596E5A7C}"/>
              </a:ext>
            </a:extLst>
          </p:cNvPr>
          <p:cNvGraphicFramePr>
            <a:graphicFrameLocks noGrp="1"/>
          </p:cNvGraphicFramePr>
          <p:nvPr>
            <p:extLst>
              <p:ext uri="{D42A27DB-BD31-4B8C-83A1-F6EECF244321}">
                <p14:modId xmlns:p14="http://schemas.microsoft.com/office/powerpoint/2010/main" val="67178194"/>
              </p:ext>
            </p:extLst>
          </p:nvPr>
        </p:nvGraphicFramePr>
        <p:xfrm>
          <a:off x="510825" y="2262639"/>
          <a:ext cx="9243435" cy="3224228"/>
        </p:xfrm>
        <a:graphic>
          <a:graphicData uri="http://schemas.openxmlformats.org/drawingml/2006/table">
            <a:tbl>
              <a:tblPr firstRow="1" bandRow="1">
                <a:tableStyleId>{93296810-A885-4BE3-A3E7-6D5BEEA58F35}</a:tableStyleId>
              </a:tblPr>
              <a:tblGrid>
                <a:gridCol w="1853153">
                  <a:extLst>
                    <a:ext uri="{9D8B030D-6E8A-4147-A177-3AD203B41FA5}">
                      <a16:colId xmlns:a16="http://schemas.microsoft.com/office/drawing/2014/main" val="4076174663"/>
                    </a:ext>
                  </a:extLst>
                </a:gridCol>
                <a:gridCol w="1752680">
                  <a:extLst>
                    <a:ext uri="{9D8B030D-6E8A-4147-A177-3AD203B41FA5}">
                      <a16:colId xmlns:a16="http://schemas.microsoft.com/office/drawing/2014/main" val="302506200"/>
                    </a:ext>
                  </a:extLst>
                </a:gridCol>
                <a:gridCol w="1507082">
                  <a:extLst>
                    <a:ext uri="{9D8B030D-6E8A-4147-A177-3AD203B41FA5}">
                      <a16:colId xmlns:a16="http://schemas.microsoft.com/office/drawing/2014/main" val="2968073433"/>
                    </a:ext>
                  </a:extLst>
                </a:gridCol>
                <a:gridCol w="2712747">
                  <a:extLst>
                    <a:ext uri="{9D8B030D-6E8A-4147-A177-3AD203B41FA5}">
                      <a16:colId xmlns:a16="http://schemas.microsoft.com/office/drawing/2014/main" val="2325944277"/>
                    </a:ext>
                  </a:extLst>
                </a:gridCol>
                <a:gridCol w="1417773">
                  <a:extLst>
                    <a:ext uri="{9D8B030D-6E8A-4147-A177-3AD203B41FA5}">
                      <a16:colId xmlns:a16="http://schemas.microsoft.com/office/drawing/2014/main" val="514580566"/>
                    </a:ext>
                  </a:extLst>
                </a:gridCol>
              </a:tblGrid>
              <a:tr h="648662">
                <a:tc gridSpan="2">
                  <a:txBody>
                    <a:bodyPr/>
                    <a:lstStyle/>
                    <a:p>
                      <a:pPr marL="0" marR="0" indent="-137160" algn="ctr" rtl="0" eaLnBrk="1" latinLnBrk="0" hangingPunct="1">
                        <a:spcBef>
                          <a:spcPts val="0"/>
                        </a:spcBef>
                        <a:spcAft>
                          <a:spcPts val="0"/>
                        </a:spcAft>
                      </a:pPr>
                      <a:r>
                        <a:rPr lang="nl-BE" sz="2200" kern="1200" dirty="0">
                          <a:effectLst/>
                        </a:rPr>
                        <a:t>Burgerprofiel - U en Uw Gezin</a:t>
                      </a:r>
                      <a:endParaRPr lang="nl-BE" dirty="0">
                        <a:effectLst/>
                      </a:endParaRPr>
                    </a:p>
                  </a:txBody>
                  <a:tcPr marL="0" marR="0" marT="0" marB="0" anchor="ctr">
                    <a:solidFill>
                      <a:schemeClr val="tx1">
                        <a:lumMod val="60000"/>
                        <a:lumOff val="40000"/>
                      </a:schemeClr>
                    </a:solidFill>
                  </a:tcPr>
                </a:tc>
                <a:tc hMerge="1">
                  <a:txBody>
                    <a:bodyPr/>
                    <a:lstStyle/>
                    <a:p>
                      <a:endParaRPr lang="en-US"/>
                    </a:p>
                  </a:txBody>
                  <a:tcPr/>
                </a:tc>
                <a:tc rowSpan="2">
                  <a:txBody>
                    <a:bodyPr/>
                    <a:lstStyle/>
                    <a:p>
                      <a:pPr marL="0" marR="0" indent="-137160" algn="ctr" rtl="0" eaLnBrk="1" latinLnBrk="0" hangingPunct="1">
                        <a:spcBef>
                          <a:spcPts val="0"/>
                        </a:spcBef>
                        <a:spcAft>
                          <a:spcPts val="0"/>
                        </a:spcAft>
                      </a:pPr>
                      <a:r>
                        <a:rPr lang="nl-BE" sz="2200" kern="1200" dirty="0">
                          <a:solidFill>
                            <a:srgbClr val="FFFFFF"/>
                          </a:solidFill>
                          <a:effectLst/>
                        </a:rPr>
                        <a:t>Relatie</a:t>
                      </a:r>
                      <a:endParaRPr lang="nl-BE">
                        <a:solidFill>
                          <a:srgbClr val="FFFFFF"/>
                        </a:solidFill>
                        <a:effectLst/>
                      </a:endParaRPr>
                    </a:p>
                  </a:txBody>
                  <a:tcPr marL="0" marR="0" marT="0" marB="0" anchor="ctr">
                    <a:solidFill>
                      <a:schemeClr val="tx1">
                        <a:lumMod val="60000"/>
                        <a:lumOff val="40000"/>
                      </a:schemeClr>
                    </a:solidFill>
                  </a:tcPr>
                </a:tc>
                <a:tc gridSpan="2">
                  <a:txBody>
                    <a:bodyPr/>
                    <a:lstStyle/>
                    <a:p>
                      <a:pPr marL="0" marR="0" indent="-137160" algn="ctr" rtl="0" eaLnBrk="1" latinLnBrk="0" hangingPunct="1">
                        <a:spcBef>
                          <a:spcPts val="0"/>
                        </a:spcBef>
                        <a:spcAft>
                          <a:spcPts val="0"/>
                        </a:spcAft>
                      </a:pPr>
                      <a:r>
                        <a:rPr lang="nl-BE" sz="2200" kern="1200" dirty="0">
                          <a:effectLst/>
                        </a:rPr>
                        <a:t>OSLO semantisch model Persoon</a:t>
                      </a:r>
                      <a:endParaRPr lang="nl-BE" dirty="0">
                        <a:effectLst/>
                      </a:endParaRPr>
                    </a:p>
                  </a:txBody>
                  <a:tcPr marL="0" marR="0" marT="0" marB="0" anchor="ctr">
                    <a:solidFill>
                      <a:schemeClr val="tx1">
                        <a:lumMod val="60000"/>
                        <a:lumOff val="40000"/>
                      </a:schemeClr>
                    </a:solidFill>
                  </a:tcPr>
                </a:tc>
                <a:tc hMerge="1">
                  <a:txBody>
                    <a:bodyPr/>
                    <a:lstStyle/>
                    <a:p>
                      <a:endParaRPr lang="en-US"/>
                    </a:p>
                  </a:txBody>
                  <a:tcPr/>
                </a:tc>
                <a:extLst>
                  <a:ext uri="{0D108BD9-81ED-4DB2-BD59-A6C34878D82A}">
                    <a16:rowId xmlns:a16="http://schemas.microsoft.com/office/drawing/2014/main" val="3592198913"/>
                  </a:ext>
                </a:extLst>
              </a:tr>
              <a:tr h="448339">
                <a:tc>
                  <a:txBody>
                    <a:bodyPr/>
                    <a:lstStyle/>
                    <a:p>
                      <a:pPr marL="0" marR="0" indent="-127635" algn="l" rtl="0" eaLnBrk="1" latinLnBrk="0" hangingPunct="1">
                        <a:spcBef>
                          <a:spcPts val="0"/>
                        </a:spcBef>
                        <a:spcAft>
                          <a:spcPts val="0"/>
                        </a:spcAft>
                      </a:pPr>
                      <a:r>
                        <a:rPr lang="nl-BE" sz="2000" kern="1200" dirty="0">
                          <a:solidFill>
                            <a:srgbClr val="FFFFFF"/>
                          </a:solidFill>
                          <a:effectLst/>
                        </a:rPr>
                        <a:t>Klasse</a:t>
                      </a:r>
                      <a:endParaRPr lang="nl-BE">
                        <a:solidFill>
                          <a:srgbClr val="FFFFFF"/>
                        </a:solidFill>
                        <a:effectLst/>
                      </a:endParaRPr>
                    </a:p>
                  </a:txBody>
                  <a:tcPr marL="0" marR="0" marT="0" marB="0" anchor="ctr">
                    <a:solidFill>
                      <a:schemeClr val="tx1">
                        <a:lumMod val="60000"/>
                        <a:lumOff val="40000"/>
                      </a:schemeClr>
                    </a:solidFill>
                  </a:tcPr>
                </a:tc>
                <a:tc>
                  <a:txBody>
                    <a:bodyPr/>
                    <a:lstStyle/>
                    <a:p>
                      <a:pPr marL="0" marR="0" indent="-127635" algn="l" rtl="0" eaLnBrk="1" latinLnBrk="0" hangingPunct="1">
                        <a:spcBef>
                          <a:spcPts val="0"/>
                        </a:spcBef>
                        <a:spcAft>
                          <a:spcPts val="0"/>
                        </a:spcAft>
                      </a:pPr>
                      <a:r>
                        <a:rPr lang="nl-BE" sz="2000" kern="1200" dirty="0">
                          <a:solidFill>
                            <a:srgbClr val="FFFFFF"/>
                          </a:solidFill>
                          <a:effectLst/>
                        </a:rPr>
                        <a:t>Eigenschap</a:t>
                      </a:r>
                      <a:endParaRPr lang="nl-BE">
                        <a:solidFill>
                          <a:srgbClr val="FFFFFF"/>
                        </a:solidFill>
                        <a:effectLst/>
                      </a:endParaRPr>
                    </a:p>
                  </a:txBody>
                  <a:tcPr marL="0" marR="0" marT="0" marB="0" anchor="ctr">
                    <a:solidFill>
                      <a:schemeClr val="tx1">
                        <a:lumMod val="60000"/>
                        <a:lumOff val="40000"/>
                      </a:schemeClr>
                    </a:solidFill>
                  </a:tcPr>
                </a:tc>
                <a:tc vMerge="1">
                  <a:txBody>
                    <a:bodyPr/>
                    <a:lstStyle/>
                    <a:p>
                      <a:endParaRPr lang="en-US"/>
                    </a:p>
                  </a:txBody>
                  <a:tcPr/>
                </a:tc>
                <a:tc>
                  <a:txBody>
                    <a:bodyPr/>
                    <a:lstStyle/>
                    <a:p>
                      <a:pPr marL="0" marR="0" indent="-127635" algn="l" rtl="0" eaLnBrk="1" latinLnBrk="0" hangingPunct="1">
                        <a:spcBef>
                          <a:spcPts val="0"/>
                        </a:spcBef>
                        <a:spcAft>
                          <a:spcPts val="0"/>
                        </a:spcAft>
                      </a:pPr>
                      <a:r>
                        <a:rPr lang="nl-BE" sz="2000" kern="1200" dirty="0">
                          <a:solidFill>
                            <a:srgbClr val="FFFFFF"/>
                          </a:solidFill>
                          <a:effectLst/>
                        </a:rPr>
                        <a:t>Eigenschap</a:t>
                      </a:r>
                      <a:endParaRPr lang="nl-BE">
                        <a:solidFill>
                          <a:srgbClr val="FFFFFF"/>
                        </a:solidFill>
                        <a:effectLst/>
                      </a:endParaRPr>
                    </a:p>
                  </a:txBody>
                  <a:tcPr marL="0" marR="0" marT="0" marB="0" anchor="ctr">
                    <a:solidFill>
                      <a:schemeClr val="tx1">
                        <a:lumMod val="60000"/>
                        <a:lumOff val="40000"/>
                      </a:schemeClr>
                    </a:solidFill>
                  </a:tcPr>
                </a:tc>
                <a:tc>
                  <a:txBody>
                    <a:bodyPr/>
                    <a:lstStyle/>
                    <a:p>
                      <a:pPr marL="0" marR="0" indent="-127635" algn="l" rtl="0" eaLnBrk="1" latinLnBrk="0" hangingPunct="1">
                        <a:spcBef>
                          <a:spcPts val="0"/>
                        </a:spcBef>
                        <a:spcAft>
                          <a:spcPts val="0"/>
                        </a:spcAft>
                      </a:pPr>
                      <a:r>
                        <a:rPr lang="nl-BE" sz="2000" kern="1200" dirty="0">
                          <a:solidFill>
                            <a:srgbClr val="FFFFFF"/>
                          </a:solidFill>
                          <a:effectLst/>
                        </a:rPr>
                        <a:t>Klasse</a:t>
                      </a:r>
                      <a:endParaRPr lang="nl-BE">
                        <a:solidFill>
                          <a:srgbClr val="FFFFFF"/>
                        </a:solidFill>
                        <a:effectLst/>
                      </a:endParaRPr>
                    </a:p>
                  </a:txBody>
                  <a:tcPr marL="0" marR="0" marT="0" marB="0" anchor="ctr">
                    <a:solidFill>
                      <a:schemeClr val="tx1">
                        <a:lumMod val="60000"/>
                        <a:lumOff val="40000"/>
                      </a:schemeClr>
                    </a:solidFill>
                  </a:tcPr>
                </a:tc>
                <a:extLst>
                  <a:ext uri="{0D108BD9-81ED-4DB2-BD59-A6C34878D82A}">
                    <a16:rowId xmlns:a16="http://schemas.microsoft.com/office/drawing/2014/main" val="3427518082"/>
                  </a:ext>
                </a:extLst>
              </a:tr>
              <a:tr h="448339">
                <a:tc>
                  <a:txBody>
                    <a:bodyPr/>
                    <a:lstStyle/>
                    <a:p>
                      <a:pPr marL="0" marR="0" indent="-127635" algn="l" rtl="0" eaLnBrk="1" latinLnBrk="0" hangingPunct="1">
                        <a:spcBef>
                          <a:spcPts val="0"/>
                        </a:spcBef>
                        <a:spcAft>
                          <a:spcPts val="0"/>
                        </a:spcAft>
                      </a:pPr>
                      <a:r>
                        <a:rPr lang="nl-BE" sz="1800" kern="1200" dirty="0">
                          <a:effectLst/>
                        </a:rPr>
                        <a:t>Persoon</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a:effectLst/>
                        </a:rPr>
                        <a:t>naam</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a:effectLst/>
                        </a:rPr>
                        <a:t>Exact match</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err="1">
                          <a:effectLst/>
                        </a:rPr>
                        <a:t>volledigeNaam</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a:effectLst/>
                        </a:rPr>
                        <a:t>Persoon</a:t>
                      </a:r>
                      <a:endParaRPr lang="nl-BE" sz="1800">
                        <a:effectLst/>
                      </a:endParaRPr>
                    </a:p>
                  </a:txBody>
                  <a:tcPr marL="0" marR="0" marT="0" marB="0" anchor="ctr"/>
                </a:tc>
                <a:extLst>
                  <a:ext uri="{0D108BD9-81ED-4DB2-BD59-A6C34878D82A}">
                    <a16:rowId xmlns:a16="http://schemas.microsoft.com/office/drawing/2014/main" val="3648391964"/>
                  </a:ext>
                </a:extLst>
              </a:tr>
              <a:tr h="448339">
                <a:tc>
                  <a:txBody>
                    <a:bodyPr/>
                    <a:lstStyle/>
                    <a:p>
                      <a:pPr marL="0" marR="0" indent="-127635" algn="l" rtl="0" eaLnBrk="1" latinLnBrk="0" hangingPunct="1">
                        <a:spcBef>
                          <a:spcPts val="0"/>
                        </a:spcBef>
                        <a:spcAft>
                          <a:spcPts val="0"/>
                        </a:spcAft>
                      </a:pPr>
                      <a:r>
                        <a:rPr lang="nl-BE" sz="1800" kern="1200" dirty="0">
                          <a:effectLst/>
                        </a:rPr>
                        <a:t>Persoon</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a:effectLst/>
                        </a:rPr>
                        <a:t>register</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err="1">
                          <a:effectLst/>
                        </a:rPr>
                        <a:t>Related</a:t>
                      </a:r>
                      <a:r>
                        <a:rPr lang="nl-BE" sz="1800" kern="1200" dirty="0">
                          <a:effectLst/>
                        </a:rPr>
                        <a:t> match</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a:effectLst/>
                        </a:rPr>
                        <a:t>staatsburgerschap</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a:effectLst/>
                        </a:rPr>
                        <a:t>Persoon</a:t>
                      </a:r>
                      <a:endParaRPr lang="nl-BE" sz="1800">
                        <a:effectLst/>
                      </a:endParaRPr>
                    </a:p>
                  </a:txBody>
                  <a:tcPr marL="0" marR="0" marT="0" marB="0" anchor="ctr"/>
                </a:tc>
                <a:extLst>
                  <a:ext uri="{0D108BD9-81ED-4DB2-BD59-A6C34878D82A}">
                    <a16:rowId xmlns:a16="http://schemas.microsoft.com/office/drawing/2014/main" val="840412815"/>
                  </a:ext>
                </a:extLst>
              </a:tr>
              <a:tr h="448339">
                <a:tc>
                  <a:txBody>
                    <a:bodyPr/>
                    <a:lstStyle/>
                    <a:p>
                      <a:pPr marL="0" marR="0" indent="-127635" algn="l" rtl="0" eaLnBrk="1" latinLnBrk="0" hangingPunct="1">
                        <a:spcBef>
                          <a:spcPts val="0"/>
                        </a:spcBef>
                        <a:spcAft>
                          <a:spcPts val="0"/>
                        </a:spcAft>
                      </a:pPr>
                      <a:r>
                        <a:rPr lang="nl-BE" sz="1800" kern="1200" dirty="0">
                          <a:effectLst/>
                        </a:rPr>
                        <a:t>Persoon</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a:effectLst/>
                        </a:rPr>
                        <a:t>gezinsleden</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err="1">
                          <a:effectLst/>
                        </a:rPr>
                        <a:t>Broad</a:t>
                      </a:r>
                      <a:r>
                        <a:rPr lang="nl-BE" sz="1800" kern="1200" dirty="0">
                          <a:effectLst/>
                        </a:rPr>
                        <a:t> match</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err="1">
                          <a:effectLst/>
                        </a:rPr>
                        <a:t>heeftRelatieMet</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a:effectLst/>
                        </a:rPr>
                        <a:t>Persoon</a:t>
                      </a:r>
                      <a:endParaRPr lang="nl-BE" sz="1800">
                        <a:effectLst/>
                      </a:endParaRPr>
                    </a:p>
                  </a:txBody>
                  <a:tcPr marL="0" marR="0" marT="0" marB="0" anchor="ctr"/>
                </a:tc>
                <a:extLst>
                  <a:ext uri="{0D108BD9-81ED-4DB2-BD59-A6C34878D82A}">
                    <a16:rowId xmlns:a16="http://schemas.microsoft.com/office/drawing/2014/main" val="2874378400"/>
                  </a:ext>
                </a:extLst>
              </a:tr>
              <a:tr h="782210">
                <a:tc>
                  <a:txBody>
                    <a:bodyPr/>
                    <a:lstStyle/>
                    <a:p>
                      <a:pPr marL="0" marR="0" indent="-127635" algn="l" rtl="0" eaLnBrk="1" latinLnBrk="0" hangingPunct="1">
                        <a:spcBef>
                          <a:spcPts val="0"/>
                        </a:spcBef>
                        <a:spcAft>
                          <a:spcPts val="0"/>
                        </a:spcAft>
                      </a:pPr>
                      <a:r>
                        <a:rPr lang="nl-BE" sz="1800" kern="1200" dirty="0">
                          <a:effectLst/>
                        </a:rPr>
                        <a:t>Persoon</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a:effectLst/>
                        </a:rPr>
                        <a:t>administratief beheerder</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r>
                        <a:rPr lang="nl-BE" sz="1800" kern="1200" dirty="0">
                          <a:effectLst/>
                        </a:rPr>
                        <a:t>No match</a:t>
                      </a:r>
                      <a:endParaRPr lang="nl-BE" sz="1800">
                        <a:effectLst/>
                      </a:endParaRPr>
                    </a:p>
                  </a:txBody>
                  <a:tcPr marL="0" marR="0" marT="0" marB="0" anchor="ctr"/>
                </a:tc>
                <a:tc>
                  <a:txBody>
                    <a:bodyPr/>
                    <a:lstStyle/>
                    <a:p>
                      <a:pPr marL="0" marR="0" indent="-127635" algn="l" rtl="0" eaLnBrk="1" latinLnBrk="0" hangingPunct="1">
                        <a:spcBef>
                          <a:spcPts val="0"/>
                        </a:spcBef>
                        <a:spcAft>
                          <a:spcPts val="0"/>
                        </a:spcAft>
                      </a:pPr>
                      <a:endParaRPr lang="en-US" sz="1600" dirty="0">
                        <a:effectLst/>
                      </a:endParaRPr>
                    </a:p>
                  </a:txBody>
                  <a:tcPr marL="0" marR="0" marT="0" marB="0" anchor="ctr"/>
                </a:tc>
                <a:tc>
                  <a:txBody>
                    <a:bodyPr/>
                    <a:lstStyle/>
                    <a:p>
                      <a:pPr marL="0" marR="0" indent="-127635" algn="l" rtl="0" eaLnBrk="1" latinLnBrk="0" hangingPunct="1">
                        <a:spcBef>
                          <a:spcPts val="0"/>
                        </a:spcBef>
                        <a:spcAft>
                          <a:spcPts val="0"/>
                        </a:spcAft>
                      </a:pPr>
                      <a:endParaRPr lang="en-US" sz="1600" dirty="0">
                        <a:effectLst/>
                      </a:endParaRPr>
                    </a:p>
                  </a:txBody>
                  <a:tcPr marL="0" marR="0" marT="0" marB="0" anchor="ctr"/>
                </a:tc>
                <a:extLst>
                  <a:ext uri="{0D108BD9-81ED-4DB2-BD59-A6C34878D82A}">
                    <a16:rowId xmlns:a16="http://schemas.microsoft.com/office/drawing/2014/main" val="116447371"/>
                  </a:ext>
                </a:extLst>
              </a:tr>
            </a:tbl>
          </a:graphicData>
        </a:graphic>
      </p:graphicFrame>
    </p:spTree>
    <p:extLst>
      <p:ext uri="{BB962C8B-B14F-4D97-AF65-F5344CB8AC3E}">
        <p14:creationId xmlns:p14="http://schemas.microsoft.com/office/powerpoint/2010/main" val="3515075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BFC3FE-F352-41E1-97A7-EF4FCCFB7587}"/>
              </a:ext>
            </a:extLst>
          </p:cNvPr>
          <p:cNvSpPr>
            <a:spLocks noGrp="1"/>
          </p:cNvSpPr>
          <p:nvPr>
            <p:ph sz="quarter" idx="10"/>
          </p:nvPr>
        </p:nvSpPr>
        <p:spPr/>
        <p:txBody>
          <a:bodyPr vert="horz" lIns="91440" tIns="45720" rIns="91440" bIns="45720" rtlCol="0" anchor="t">
            <a:normAutofit/>
          </a:bodyPr>
          <a:lstStyle/>
          <a:p>
            <a:pPr marL="283210">
              <a:lnSpc>
                <a:spcPct val="200000"/>
              </a:lnSpc>
            </a:pPr>
            <a:r>
              <a:rPr lang="en-US" dirty="0" err="1"/>
              <a:t>Omschrijving</a:t>
            </a:r>
            <a:r>
              <a:rPr lang="en-US" dirty="0"/>
              <a:t> van </a:t>
            </a:r>
            <a:r>
              <a:rPr lang="en-US" dirty="0" err="1"/>
              <a:t>probleem</a:t>
            </a:r>
            <a:r>
              <a:rPr lang="en-US" dirty="0"/>
              <a:t> of </a:t>
            </a:r>
            <a:r>
              <a:rPr lang="en-US" dirty="0" err="1"/>
              <a:t>vraag</a:t>
            </a:r>
            <a:endParaRPr lang="en-US" dirty="0"/>
          </a:p>
          <a:p>
            <a:pPr marL="283210">
              <a:lnSpc>
                <a:spcPct val="200000"/>
              </a:lnSpc>
            </a:pPr>
            <a:r>
              <a:rPr lang="en-US" dirty="0" err="1"/>
              <a:t>Nodige</a:t>
            </a:r>
            <a:r>
              <a:rPr lang="en-US" dirty="0"/>
              <a:t> </a:t>
            </a:r>
            <a:r>
              <a:rPr lang="en-US" dirty="0" err="1"/>
              <a:t>acties</a:t>
            </a:r>
            <a:r>
              <a:rPr lang="en-US" dirty="0"/>
              <a:t> om </a:t>
            </a:r>
            <a:r>
              <a:rPr lang="en-US" dirty="0" err="1"/>
              <a:t>uit</a:t>
            </a:r>
            <a:r>
              <a:rPr lang="en-US" dirty="0"/>
              <a:t> </a:t>
            </a:r>
            <a:r>
              <a:rPr lang="en-US" dirty="0" err="1"/>
              <a:t>te</a:t>
            </a:r>
            <a:r>
              <a:rPr lang="en-US" dirty="0"/>
              <a:t> </a:t>
            </a:r>
            <a:r>
              <a:rPr lang="en-US" dirty="0" err="1"/>
              <a:t>klaren</a:t>
            </a:r>
            <a:r>
              <a:rPr lang="en-US" dirty="0"/>
              <a:t> of </a:t>
            </a:r>
            <a:r>
              <a:rPr lang="en-US" dirty="0" err="1"/>
              <a:t>weg</a:t>
            </a:r>
            <a:r>
              <a:rPr lang="en-US" dirty="0"/>
              <a:t> </a:t>
            </a:r>
            <a:r>
              <a:rPr lang="en-US" dirty="0" err="1"/>
              <a:t>te</a:t>
            </a:r>
            <a:r>
              <a:rPr lang="en-US" dirty="0"/>
              <a:t> </a:t>
            </a:r>
            <a:r>
              <a:rPr lang="en-US" dirty="0" err="1"/>
              <a:t>werken</a:t>
            </a:r>
          </a:p>
          <a:p>
            <a:pPr marL="283210">
              <a:lnSpc>
                <a:spcPct val="200000"/>
              </a:lnSpc>
            </a:pPr>
            <a:r>
              <a:rPr lang="en-US" dirty="0" err="1"/>
              <a:t>Afweging</a:t>
            </a:r>
            <a:r>
              <a:rPr lang="en-US" dirty="0"/>
              <a:t> </a:t>
            </a:r>
            <a:r>
              <a:rPr lang="en-US" dirty="0" err="1"/>
              <a:t>tussen</a:t>
            </a:r>
            <a:r>
              <a:rPr lang="en-US" dirty="0"/>
              <a:t> </a:t>
            </a:r>
            <a:r>
              <a:rPr lang="en-US" dirty="0" err="1"/>
              <a:t>welke</a:t>
            </a:r>
            <a:r>
              <a:rPr lang="en-US" dirty="0"/>
              <a:t> </a:t>
            </a:r>
            <a:r>
              <a:rPr lang="en-US" dirty="0" err="1"/>
              <a:t>termen</a:t>
            </a:r>
            <a:r>
              <a:rPr lang="en-US" dirty="0"/>
              <a:t> </a:t>
            </a:r>
            <a:r>
              <a:rPr lang="en-US" dirty="0" err="1"/>
              <a:t>zijn</a:t>
            </a:r>
            <a:r>
              <a:rPr lang="en-US" dirty="0"/>
              <a:t> relevant </a:t>
            </a:r>
            <a:r>
              <a:rPr lang="en-US" dirty="0" err="1"/>
              <a:t>voor</a:t>
            </a:r>
            <a:r>
              <a:rPr lang="en-US" dirty="0"/>
              <a:t> </a:t>
            </a:r>
            <a:r>
              <a:rPr lang="en-US" dirty="0" err="1"/>
              <a:t>gegevensuitwisseling</a:t>
            </a:r>
            <a:r>
              <a:rPr lang="en-US" dirty="0"/>
              <a:t> </a:t>
            </a:r>
            <a:r>
              <a:rPr lang="en-US" dirty="0" err="1"/>
              <a:t>en</a:t>
            </a:r>
            <a:r>
              <a:rPr lang="en-US" dirty="0"/>
              <a:t> </a:t>
            </a:r>
            <a:r>
              <a:rPr lang="en-US" dirty="0" err="1"/>
              <a:t>applicatie-specifiek</a:t>
            </a:r>
            <a:r>
              <a:rPr lang="en-US" dirty="0"/>
              <a:t>?</a:t>
            </a:r>
          </a:p>
          <a:p>
            <a:pPr marL="283210">
              <a:lnSpc>
                <a:spcPct val="200000"/>
              </a:lnSpc>
            </a:pPr>
            <a:r>
              <a:rPr lang="en-US" dirty="0" err="1"/>
              <a:t>Oplossing</a:t>
            </a:r>
            <a:r>
              <a:rPr lang="en-US" dirty="0"/>
              <a:t> op basis van consensus</a:t>
            </a:r>
          </a:p>
          <a:p>
            <a:pPr marL="0" indent="0">
              <a:lnSpc>
                <a:spcPct val="200000"/>
              </a:lnSpc>
              <a:buNone/>
            </a:pPr>
            <a:endParaRPr lang="en-US" dirty="0"/>
          </a:p>
        </p:txBody>
      </p:sp>
      <p:sp>
        <p:nvSpPr>
          <p:cNvPr id="3" name="Title 2">
            <a:extLst>
              <a:ext uri="{FF2B5EF4-FFF2-40B4-BE49-F238E27FC236}">
                <a16:creationId xmlns:a16="http://schemas.microsoft.com/office/drawing/2014/main" id="{902B24B4-2D63-4D53-8DA7-7FCAD45AC32D}"/>
              </a:ext>
            </a:extLst>
          </p:cNvPr>
          <p:cNvSpPr>
            <a:spLocks noGrp="1"/>
          </p:cNvSpPr>
          <p:nvPr>
            <p:ph type="title"/>
          </p:nvPr>
        </p:nvSpPr>
        <p:spPr/>
        <p:txBody>
          <a:bodyPr>
            <a:normAutofit fontScale="90000"/>
          </a:bodyPr>
          <a:lstStyle/>
          <a:p>
            <a:r>
              <a:rPr lang="en-US" dirty="0" err="1">
                <a:solidFill>
                  <a:srgbClr val="373636"/>
                </a:solidFill>
              </a:rPr>
              <a:t>Stap</a:t>
            </a:r>
            <a:r>
              <a:rPr lang="en-US" dirty="0">
                <a:solidFill>
                  <a:srgbClr val="373636"/>
                </a:solidFill>
              </a:rPr>
              <a:t> 4: </a:t>
            </a:r>
            <a:r>
              <a:rPr lang="en-US" dirty="0" err="1">
                <a:solidFill>
                  <a:srgbClr val="373636"/>
                </a:solidFill>
              </a:rPr>
              <a:t>Verschillen</a:t>
            </a:r>
            <a:r>
              <a:rPr lang="en-US" dirty="0">
                <a:solidFill>
                  <a:srgbClr val="373636"/>
                </a:solidFill>
              </a:rPr>
              <a:t> </a:t>
            </a:r>
            <a:r>
              <a:rPr lang="en-US" dirty="0" err="1">
                <a:solidFill>
                  <a:srgbClr val="373636"/>
                </a:solidFill>
              </a:rPr>
              <a:t>wegwerken</a:t>
            </a:r>
            <a:r>
              <a:rPr lang="en-US" dirty="0">
                <a:solidFill>
                  <a:srgbClr val="373636"/>
                </a:solidFill>
              </a:rPr>
              <a:t> </a:t>
            </a:r>
            <a:r>
              <a:rPr lang="en-US" dirty="0" err="1">
                <a:solidFill>
                  <a:srgbClr val="373636"/>
                </a:solidFill>
              </a:rPr>
              <a:t>a.d.h.v</a:t>
            </a:r>
            <a:r>
              <a:rPr lang="en-US" dirty="0">
                <a:solidFill>
                  <a:srgbClr val="373636"/>
                </a:solidFill>
              </a:rPr>
              <a:t>. </a:t>
            </a:r>
            <a:r>
              <a:rPr lang="en-US" dirty="0" err="1">
                <a:solidFill>
                  <a:srgbClr val="373636"/>
                </a:solidFill>
              </a:rPr>
              <a:t>acties</a:t>
            </a:r>
            <a:r>
              <a:rPr lang="en-US" dirty="0">
                <a:solidFill>
                  <a:srgbClr val="373636"/>
                </a:solidFill>
              </a:rPr>
              <a:t/>
            </a:r>
            <a:br>
              <a:rPr lang="en-US" dirty="0">
                <a:solidFill>
                  <a:srgbClr val="373636"/>
                </a:solidFill>
              </a:rPr>
            </a:br>
            <a:r>
              <a:rPr lang="en-US" sz="2400" b="1" i="1" dirty="0" err="1">
                <a:solidFill>
                  <a:srgbClr val="373636"/>
                </a:solidFill>
              </a:rPr>
              <a:t>Voorbeeld</a:t>
            </a:r>
            <a:r>
              <a:rPr lang="en-US" sz="2400" b="1" i="1" dirty="0">
                <a:solidFill>
                  <a:srgbClr val="373636"/>
                </a:solidFill>
              </a:rPr>
              <a:t> </a:t>
            </a:r>
            <a:r>
              <a:rPr lang="en-US" sz="2400" b="1" i="1" dirty="0" err="1">
                <a:solidFill>
                  <a:srgbClr val="373636"/>
                </a:solidFill>
              </a:rPr>
              <a:t>Burgerprofiel</a:t>
            </a:r>
            <a:endParaRPr lang="en-US" sz="2400" dirty="0">
              <a:solidFill>
                <a:srgbClr val="373636"/>
              </a:solidFill>
            </a:endParaRPr>
          </a:p>
          <a:p>
            <a:endParaRPr lang="en-US" dirty="0"/>
          </a:p>
        </p:txBody>
      </p:sp>
      <p:sp>
        <p:nvSpPr>
          <p:cNvPr id="4" name="Footer Placeholder 3">
            <a:extLst>
              <a:ext uri="{FF2B5EF4-FFF2-40B4-BE49-F238E27FC236}">
                <a16:creationId xmlns:a16="http://schemas.microsoft.com/office/drawing/2014/main" id="{46DFF710-AEA1-44C4-B544-D6DD585F7AF8}"/>
              </a:ext>
            </a:extLst>
          </p:cNvPr>
          <p:cNvSpPr>
            <a:spLocks noGrp="1"/>
          </p:cNvSpPr>
          <p:nvPr>
            <p:ph type="ftr" sz="quarter" idx="3"/>
          </p:nvPr>
        </p:nvSpPr>
        <p:spPr/>
        <p:txBody>
          <a:bodyPr/>
          <a:lstStyle/>
          <a:p>
            <a:r>
              <a:rPr lang="nl-BE"/>
              <a:t>Webcast OSLO-Persoon 15/5/2018</a:t>
            </a:r>
            <a:endParaRPr lang="nl-BE" dirty="0"/>
          </a:p>
        </p:txBody>
      </p:sp>
      <p:sp>
        <p:nvSpPr>
          <p:cNvPr id="5" name="Slide Number Placeholder 4">
            <a:extLst>
              <a:ext uri="{FF2B5EF4-FFF2-40B4-BE49-F238E27FC236}">
                <a16:creationId xmlns:a16="http://schemas.microsoft.com/office/drawing/2014/main" id="{CC824037-3F4D-4AB3-9174-15DCEC2FEFFC}"/>
              </a:ext>
            </a:extLst>
          </p:cNvPr>
          <p:cNvSpPr>
            <a:spLocks noGrp="1"/>
          </p:cNvSpPr>
          <p:nvPr>
            <p:ph type="sldNum" sz="quarter" idx="4"/>
          </p:nvPr>
        </p:nvSpPr>
        <p:spPr/>
        <p:txBody>
          <a:bodyPr/>
          <a:lstStyle/>
          <a:p>
            <a:fld id="{C9C406F6-A053-43CA-AEC8-FA3EEE83A3FB}" type="slidenum">
              <a:rPr lang="nl-BE" smtClean="0"/>
              <a:pPr/>
              <a:t>46</a:t>
            </a:fld>
            <a:endParaRPr lang="nl-BE" dirty="0"/>
          </a:p>
        </p:txBody>
      </p:sp>
    </p:spTree>
    <p:extLst>
      <p:ext uri="{BB962C8B-B14F-4D97-AF65-F5344CB8AC3E}">
        <p14:creationId xmlns:p14="http://schemas.microsoft.com/office/powerpoint/2010/main" val="231713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2B24B4-2D63-4D53-8DA7-7FCAD45AC32D}"/>
              </a:ext>
            </a:extLst>
          </p:cNvPr>
          <p:cNvSpPr>
            <a:spLocks noGrp="1"/>
          </p:cNvSpPr>
          <p:nvPr>
            <p:ph type="title"/>
          </p:nvPr>
        </p:nvSpPr>
        <p:spPr/>
        <p:txBody>
          <a:bodyPr>
            <a:normAutofit/>
          </a:bodyPr>
          <a:lstStyle/>
          <a:p>
            <a:r>
              <a:rPr lang="en-US" dirty="0" err="1">
                <a:solidFill>
                  <a:srgbClr val="373636"/>
                </a:solidFill>
              </a:rPr>
              <a:t>Stap</a:t>
            </a:r>
            <a:r>
              <a:rPr lang="en-US" dirty="0">
                <a:solidFill>
                  <a:srgbClr val="373636"/>
                </a:solidFill>
              </a:rPr>
              <a:t> 5: Finale mapping</a:t>
            </a:r>
            <a:br>
              <a:rPr lang="en-US" dirty="0">
                <a:solidFill>
                  <a:srgbClr val="373636"/>
                </a:solidFill>
              </a:rPr>
            </a:br>
            <a:r>
              <a:rPr lang="en-US" sz="2400" b="1" i="1" dirty="0" err="1">
                <a:solidFill>
                  <a:srgbClr val="373636"/>
                </a:solidFill>
              </a:rPr>
              <a:t>Voorbeeld</a:t>
            </a:r>
            <a:r>
              <a:rPr lang="en-US" sz="2400" b="1" i="1" dirty="0">
                <a:solidFill>
                  <a:srgbClr val="373636"/>
                </a:solidFill>
              </a:rPr>
              <a:t> </a:t>
            </a:r>
            <a:r>
              <a:rPr lang="en-US" sz="2400" b="1" i="1" dirty="0" err="1">
                <a:solidFill>
                  <a:srgbClr val="373636"/>
                </a:solidFill>
              </a:rPr>
              <a:t>Burgerprofiel</a:t>
            </a:r>
            <a:endParaRPr lang="en-US" sz="2400" dirty="0" err="1">
              <a:solidFill>
                <a:srgbClr val="373636"/>
              </a:solidFill>
            </a:endParaRPr>
          </a:p>
          <a:p>
            <a:endParaRPr lang="en-US" dirty="0"/>
          </a:p>
        </p:txBody>
      </p:sp>
      <p:sp>
        <p:nvSpPr>
          <p:cNvPr id="4" name="Footer Placeholder 3">
            <a:extLst>
              <a:ext uri="{FF2B5EF4-FFF2-40B4-BE49-F238E27FC236}">
                <a16:creationId xmlns:a16="http://schemas.microsoft.com/office/drawing/2014/main" id="{46DFF710-AEA1-44C4-B544-D6DD585F7AF8}"/>
              </a:ext>
            </a:extLst>
          </p:cNvPr>
          <p:cNvSpPr>
            <a:spLocks noGrp="1"/>
          </p:cNvSpPr>
          <p:nvPr>
            <p:ph type="ftr" sz="quarter" idx="3"/>
          </p:nvPr>
        </p:nvSpPr>
        <p:spPr/>
        <p:txBody>
          <a:bodyPr/>
          <a:lstStyle/>
          <a:p>
            <a:r>
              <a:rPr lang="nl-BE"/>
              <a:t>Webcast OSLO-Persoon 15/5/2018</a:t>
            </a:r>
            <a:endParaRPr lang="nl-BE" dirty="0"/>
          </a:p>
        </p:txBody>
      </p:sp>
      <p:sp>
        <p:nvSpPr>
          <p:cNvPr id="5" name="Slide Number Placeholder 4">
            <a:extLst>
              <a:ext uri="{FF2B5EF4-FFF2-40B4-BE49-F238E27FC236}">
                <a16:creationId xmlns:a16="http://schemas.microsoft.com/office/drawing/2014/main" id="{CC824037-3F4D-4AB3-9174-15DCEC2FEFFC}"/>
              </a:ext>
            </a:extLst>
          </p:cNvPr>
          <p:cNvSpPr>
            <a:spLocks noGrp="1"/>
          </p:cNvSpPr>
          <p:nvPr>
            <p:ph type="sldNum" sz="quarter" idx="4"/>
          </p:nvPr>
        </p:nvSpPr>
        <p:spPr/>
        <p:txBody>
          <a:bodyPr/>
          <a:lstStyle/>
          <a:p>
            <a:fld id="{C9C406F6-A053-43CA-AEC8-FA3EEE83A3FB}" type="slidenum">
              <a:rPr lang="nl-BE" smtClean="0"/>
              <a:pPr/>
              <a:t>47</a:t>
            </a:fld>
            <a:endParaRPr lang="nl-BE" dirty="0"/>
          </a:p>
        </p:txBody>
      </p:sp>
      <p:pic>
        <p:nvPicPr>
          <p:cNvPr id="8" name="Picture 8" descr="A screenshot of a cell phone&#10;&#10;Description generated with very high confidence">
            <a:extLst>
              <a:ext uri="{FF2B5EF4-FFF2-40B4-BE49-F238E27FC236}">
                <a16:creationId xmlns:a16="http://schemas.microsoft.com/office/drawing/2014/main" id="{E86C6A45-93CE-4C91-BA3C-6CACE788BC92}"/>
              </a:ext>
            </a:extLst>
          </p:cNvPr>
          <p:cNvPicPr>
            <a:picLocks noChangeAspect="1"/>
          </p:cNvPicPr>
          <p:nvPr/>
        </p:nvPicPr>
        <p:blipFill rotWithShape="1">
          <a:blip r:embed="rId2"/>
          <a:srcRect r="23294" b="293"/>
          <a:stretch/>
        </p:blipFill>
        <p:spPr>
          <a:xfrm>
            <a:off x="678041" y="1567485"/>
            <a:ext cx="8894365" cy="4263668"/>
          </a:xfrm>
          <a:prstGeom prst="rect">
            <a:avLst/>
          </a:prstGeom>
        </p:spPr>
      </p:pic>
    </p:spTree>
    <p:extLst>
      <p:ext uri="{BB962C8B-B14F-4D97-AF65-F5344CB8AC3E}">
        <p14:creationId xmlns:p14="http://schemas.microsoft.com/office/powerpoint/2010/main" val="1228988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2B24B4-2D63-4D53-8DA7-7FCAD45AC32D}"/>
              </a:ext>
            </a:extLst>
          </p:cNvPr>
          <p:cNvSpPr>
            <a:spLocks noGrp="1"/>
          </p:cNvSpPr>
          <p:nvPr>
            <p:ph type="title"/>
          </p:nvPr>
        </p:nvSpPr>
        <p:spPr/>
        <p:txBody>
          <a:bodyPr>
            <a:normAutofit/>
          </a:bodyPr>
          <a:lstStyle/>
          <a:p>
            <a:r>
              <a:rPr lang="en-US" dirty="0" err="1">
                <a:solidFill>
                  <a:srgbClr val="373636"/>
                </a:solidFill>
              </a:rPr>
              <a:t>Stap</a:t>
            </a:r>
            <a:r>
              <a:rPr lang="en-US" dirty="0">
                <a:solidFill>
                  <a:srgbClr val="373636"/>
                </a:solidFill>
              </a:rPr>
              <a:t> 6: </a:t>
            </a:r>
            <a:r>
              <a:rPr lang="en-US" dirty="0" err="1">
                <a:solidFill>
                  <a:srgbClr val="373636"/>
                </a:solidFill>
              </a:rPr>
              <a:t>Verfijnen</a:t>
            </a:r>
            <a:r>
              <a:rPr lang="en-US" dirty="0">
                <a:solidFill>
                  <a:srgbClr val="373636"/>
                </a:solidFill>
              </a:rPr>
              <a:t> tot eigen </a:t>
            </a:r>
            <a:r>
              <a:rPr lang="en-US" dirty="0" err="1">
                <a:solidFill>
                  <a:srgbClr val="373636"/>
                </a:solidFill>
              </a:rPr>
              <a:t>applicatieprofiel</a:t>
            </a:r>
            <a:r>
              <a:rPr lang="en-US" dirty="0">
                <a:solidFill>
                  <a:srgbClr val="373636"/>
                </a:solidFill>
              </a:rPr>
              <a:t/>
            </a:r>
            <a:br>
              <a:rPr lang="en-US" dirty="0">
                <a:solidFill>
                  <a:srgbClr val="373636"/>
                </a:solidFill>
              </a:rPr>
            </a:br>
            <a:r>
              <a:rPr lang="en-US" sz="2400" b="1" i="1" dirty="0" err="1">
                <a:solidFill>
                  <a:srgbClr val="373636"/>
                </a:solidFill>
              </a:rPr>
              <a:t>Voorbeeld</a:t>
            </a:r>
            <a:r>
              <a:rPr lang="en-US" sz="2400" b="1" i="1" dirty="0">
                <a:solidFill>
                  <a:srgbClr val="373636"/>
                </a:solidFill>
              </a:rPr>
              <a:t> </a:t>
            </a:r>
            <a:r>
              <a:rPr lang="en-US" sz="2400" b="1" i="1" dirty="0" err="1">
                <a:solidFill>
                  <a:srgbClr val="373636"/>
                </a:solidFill>
              </a:rPr>
              <a:t>Burgerprofiel</a:t>
            </a:r>
            <a:endParaRPr lang="en-US" sz="2400" dirty="0" err="1">
              <a:solidFill>
                <a:srgbClr val="373636"/>
              </a:solidFill>
            </a:endParaRPr>
          </a:p>
          <a:p>
            <a:endParaRPr lang="en-US" dirty="0"/>
          </a:p>
        </p:txBody>
      </p:sp>
      <p:sp>
        <p:nvSpPr>
          <p:cNvPr id="4" name="Footer Placeholder 3">
            <a:extLst>
              <a:ext uri="{FF2B5EF4-FFF2-40B4-BE49-F238E27FC236}">
                <a16:creationId xmlns:a16="http://schemas.microsoft.com/office/drawing/2014/main" id="{46DFF710-AEA1-44C4-B544-D6DD585F7AF8}"/>
              </a:ext>
            </a:extLst>
          </p:cNvPr>
          <p:cNvSpPr>
            <a:spLocks noGrp="1"/>
          </p:cNvSpPr>
          <p:nvPr>
            <p:ph type="ftr" sz="quarter" idx="3"/>
          </p:nvPr>
        </p:nvSpPr>
        <p:spPr/>
        <p:txBody>
          <a:bodyPr/>
          <a:lstStyle/>
          <a:p>
            <a:r>
              <a:rPr lang="nl-BE"/>
              <a:t>Webcast OSLO-Persoon 15/5/2018</a:t>
            </a:r>
            <a:endParaRPr lang="nl-BE" dirty="0"/>
          </a:p>
        </p:txBody>
      </p:sp>
      <p:sp>
        <p:nvSpPr>
          <p:cNvPr id="5" name="Slide Number Placeholder 4">
            <a:extLst>
              <a:ext uri="{FF2B5EF4-FFF2-40B4-BE49-F238E27FC236}">
                <a16:creationId xmlns:a16="http://schemas.microsoft.com/office/drawing/2014/main" id="{CC824037-3F4D-4AB3-9174-15DCEC2FEFFC}"/>
              </a:ext>
            </a:extLst>
          </p:cNvPr>
          <p:cNvSpPr>
            <a:spLocks noGrp="1"/>
          </p:cNvSpPr>
          <p:nvPr>
            <p:ph type="sldNum" sz="quarter" idx="4"/>
          </p:nvPr>
        </p:nvSpPr>
        <p:spPr/>
        <p:txBody>
          <a:bodyPr/>
          <a:lstStyle/>
          <a:p>
            <a:fld id="{C9C406F6-A053-43CA-AEC8-FA3EEE83A3FB}" type="slidenum">
              <a:rPr lang="nl-BE" smtClean="0"/>
              <a:pPr/>
              <a:t>48</a:t>
            </a:fld>
            <a:endParaRPr lang="nl-BE" dirty="0"/>
          </a:p>
        </p:txBody>
      </p:sp>
      <p:pic>
        <p:nvPicPr>
          <p:cNvPr id="2" name="Picture 5" descr="A close up of a map&#10;&#10;Description generated with high confidence">
            <a:extLst>
              <a:ext uri="{FF2B5EF4-FFF2-40B4-BE49-F238E27FC236}">
                <a16:creationId xmlns:a16="http://schemas.microsoft.com/office/drawing/2014/main" id="{D698ED39-0C20-4760-A7A1-B3A6205C1E94}"/>
              </a:ext>
            </a:extLst>
          </p:cNvPr>
          <p:cNvPicPr>
            <a:picLocks noChangeAspect="1"/>
          </p:cNvPicPr>
          <p:nvPr/>
        </p:nvPicPr>
        <p:blipFill>
          <a:blip r:embed="rId2"/>
          <a:stretch>
            <a:fillRect/>
          </a:stretch>
        </p:blipFill>
        <p:spPr>
          <a:xfrm>
            <a:off x="678318" y="1451261"/>
            <a:ext cx="8784188" cy="5036739"/>
          </a:xfrm>
          <a:prstGeom prst="rect">
            <a:avLst/>
          </a:prstGeom>
        </p:spPr>
      </p:pic>
    </p:spTree>
    <p:extLst>
      <p:ext uri="{BB962C8B-B14F-4D97-AF65-F5344CB8AC3E}">
        <p14:creationId xmlns:p14="http://schemas.microsoft.com/office/powerpoint/2010/main" val="1296518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2B24B4-2D63-4D53-8DA7-7FCAD45AC32D}"/>
              </a:ext>
            </a:extLst>
          </p:cNvPr>
          <p:cNvSpPr>
            <a:spLocks noGrp="1"/>
          </p:cNvSpPr>
          <p:nvPr>
            <p:ph type="title"/>
          </p:nvPr>
        </p:nvSpPr>
        <p:spPr>
          <a:xfrm>
            <a:off x="681038" y="365126"/>
            <a:ext cx="9094814" cy="984352"/>
          </a:xfrm>
        </p:spPr>
        <p:txBody>
          <a:bodyPr>
            <a:normAutofit/>
          </a:bodyPr>
          <a:lstStyle/>
          <a:p>
            <a:r>
              <a:rPr lang="en-US" dirty="0" err="1">
                <a:solidFill>
                  <a:srgbClr val="373636"/>
                </a:solidFill>
              </a:rPr>
              <a:t>Stap</a:t>
            </a:r>
            <a:r>
              <a:rPr lang="en-US" dirty="0">
                <a:solidFill>
                  <a:srgbClr val="373636"/>
                </a:solidFill>
              </a:rPr>
              <a:t> 7: </a:t>
            </a:r>
            <a:r>
              <a:rPr lang="en-US" dirty="0" err="1">
                <a:solidFill>
                  <a:srgbClr val="373636"/>
                </a:solidFill>
              </a:rPr>
              <a:t>Technische</a:t>
            </a:r>
            <a:r>
              <a:rPr lang="en-US" dirty="0">
                <a:solidFill>
                  <a:srgbClr val="373636"/>
                </a:solidFill>
              </a:rPr>
              <a:t> </a:t>
            </a:r>
            <a:r>
              <a:rPr lang="en-US" dirty="0" err="1">
                <a:solidFill>
                  <a:srgbClr val="373636"/>
                </a:solidFill>
              </a:rPr>
              <a:t>implementatie</a:t>
            </a:r>
            <a:r>
              <a:rPr lang="en-US">
                <a:solidFill>
                  <a:srgbClr val="373636"/>
                </a:solidFill>
              </a:rPr>
              <a:t> met JSON-LD</a:t>
            </a:r>
            <a:r>
              <a:rPr lang="en-US" dirty="0">
                <a:solidFill>
                  <a:srgbClr val="373636"/>
                </a:solidFill>
              </a:rPr>
              <a:t/>
            </a:r>
            <a:br>
              <a:rPr lang="en-US" dirty="0">
                <a:solidFill>
                  <a:srgbClr val="373636"/>
                </a:solidFill>
              </a:rPr>
            </a:br>
            <a:r>
              <a:rPr lang="en-US" sz="2400" b="1" i="1">
                <a:solidFill>
                  <a:srgbClr val="373636"/>
                </a:solidFill>
              </a:rPr>
              <a:t>Voorbeeld</a:t>
            </a:r>
            <a:r>
              <a:rPr lang="en-US" sz="2400" b="1" i="1" dirty="0">
                <a:solidFill>
                  <a:srgbClr val="373636"/>
                </a:solidFill>
              </a:rPr>
              <a:t> </a:t>
            </a:r>
            <a:r>
              <a:rPr lang="en-US" sz="2400" b="1" i="1" dirty="0" err="1">
                <a:solidFill>
                  <a:srgbClr val="373636"/>
                </a:solidFill>
              </a:rPr>
              <a:t>Burgerprofiel</a:t>
            </a:r>
            <a:endParaRPr lang="en-US" sz="2400" dirty="0" err="1">
              <a:solidFill>
                <a:srgbClr val="373636"/>
              </a:solidFill>
            </a:endParaRPr>
          </a:p>
          <a:p>
            <a:endParaRPr lang="en-US" dirty="0"/>
          </a:p>
        </p:txBody>
      </p:sp>
      <p:sp>
        <p:nvSpPr>
          <p:cNvPr id="4" name="Footer Placeholder 3">
            <a:extLst>
              <a:ext uri="{FF2B5EF4-FFF2-40B4-BE49-F238E27FC236}">
                <a16:creationId xmlns:a16="http://schemas.microsoft.com/office/drawing/2014/main" id="{46DFF710-AEA1-44C4-B544-D6DD585F7AF8}"/>
              </a:ext>
            </a:extLst>
          </p:cNvPr>
          <p:cNvSpPr>
            <a:spLocks noGrp="1"/>
          </p:cNvSpPr>
          <p:nvPr>
            <p:ph type="ftr" sz="quarter" idx="3"/>
          </p:nvPr>
        </p:nvSpPr>
        <p:spPr/>
        <p:txBody>
          <a:bodyPr/>
          <a:lstStyle/>
          <a:p>
            <a:r>
              <a:rPr lang="nl-BE"/>
              <a:t>Webcast OSLO-Persoon 15/5/2018</a:t>
            </a:r>
            <a:endParaRPr lang="nl-BE" dirty="0"/>
          </a:p>
        </p:txBody>
      </p:sp>
      <p:sp>
        <p:nvSpPr>
          <p:cNvPr id="5" name="Slide Number Placeholder 4">
            <a:extLst>
              <a:ext uri="{FF2B5EF4-FFF2-40B4-BE49-F238E27FC236}">
                <a16:creationId xmlns:a16="http://schemas.microsoft.com/office/drawing/2014/main" id="{CC824037-3F4D-4AB3-9174-15DCEC2FEFFC}"/>
              </a:ext>
            </a:extLst>
          </p:cNvPr>
          <p:cNvSpPr>
            <a:spLocks noGrp="1"/>
          </p:cNvSpPr>
          <p:nvPr>
            <p:ph type="sldNum" sz="quarter" idx="4"/>
          </p:nvPr>
        </p:nvSpPr>
        <p:spPr/>
        <p:txBody>
          <a:bodyPr/>
          <a:lstStyle/>
          <a:p>
            <a:fld id="{C9C406F6-A053-43CA-AEC8-FA3EEE83A3FB}" type="slidenum">
              <a:rPr lang="nl-BE" smtClean="0"/>
              <a:pPr/>
              <a:t>49</a:t>
            </a:fld>
            <a:endParaRPr lang="nl-BE" dirty="0"/>
          </a:p>
        </p:txBody>
      </p:sp>
      <p:pic>
        <p:nvPicPr>
          <p:cNvPr id="6" name="Picture 6" descr="A screenshot of a computer&#10;&#10;Description generated with high confidence">
            <a:extLst>
              <a:ext uri="{FF2B5EF4-FFF2-40B4-BE49-F238E27FC236}">
                <a16:creationId xmlns:a16="http://schemas.microsoft.com/office/drawing/2014/main" id="{43C9AB7C-5D3B-4A21-83D3-54FC7ACE2E47}"/>
              </a:ext>
            </a:extLst>
          </p:cNvPr>
          <p:cNvPicPr>
            <a:picLocks noChangeAspect="1"/>
          </p:cNvPicPr>
          <p:nvPr/>
        </p:nvPicPr>
        <p:blipFill>
          <a:blip r:embed="rId2"/>
          <a:stretch>
            <a:fillRect/>
          </a:stretch>
        </p:blipFill>
        <p:spPr>
          <a:xfrm>
            <a:off x="1589791" y="1276887"/>
            <a:ext cx="7271745" cy="5195269"/>
          </a:xfrm>
          <a:prstGeom prst="rect">
            <a:avLst/>
          </a:prstGeom>
        </p:spPr>
      </p:pic>
      <p:sp>
        <p:nvSpPr>
          <p:cNvPr id="2" name="TextBox 1">
            <a:extLst>
              <a:ext uri="{FF2B5EF4-FFF2-40B4-BE49-F238E27FC236}">
                <a16:creationId xmlns:a16="http://schemas.microsoft.com/office/drawing/2014/main" id="{038314E5-6322-482F-9F5A-5A45875596E9}"/>
              </a:ext>
            </a:extLst>
          </p:cNvPr>
          <p:cNvSpPr txBox="1"/>
          <p:nvPr/>
        </p:nvSpPr>
        <p:spPr>
          <a:xfrm>
            <a:off x="2476500" y="3200400"/>
            <a:ext cx="4953000" cy="3692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8D7"/>
                </a:solidFill>
                <a:latin typeface="Segoe UI"/>
                <a:cs typeface="Segoe UI"/>
              </a:rPr>
              <a:t>evelien.morel@kb.vlaanderen.be</a:t>
            </a:r>
          </a:p>
        </p:txBody>
      </p:sp>
    </p:spTree>
    <p:extLst>
      <p:ext uri="{BB962C8B-B14F-4D97-AF65-F5344CB8AC3E}">
        <p14:creationId xmlns:p14="http://schemas.microsoft.com/office/powerpoint/2010/main" val="1358770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838200" y="1600200"/>
            <a:ext cx="8229600" cy="5257800"/>
          </a:xfrm>
          <a:prstGeom prst="rect">
            <a:avLst/>
          </a:prstGeom>
          <a:noFill/>
          <a:ln>
            <a:noFill/>
          </a:ln>
        </p:spPr>
        <p:txBody>
          <a:bodyPr spcFirstLastPara="1" vert="horz" wrap="square" lIns="121900" tIns="121900" rIns="121900" bIns="121900" rtlCol="0" anchor="t" anchorCtr="0">
            <a:noAutofit/>
          </a:bodyPr>
          <a:lstStyle/>
          <a:p>
            <a:pPr indent="-381000">
              <a:lnSpc>
                <a:spcPct val="200000"/>
              </a:lnSpc>
              <a:buSzPts val="2400"/>
              <a:buFont typeface="Arial"/>
              <a:buChar char="●"/>
            </a:pPr>
            <a:r>
              <a:rPr lang="en-GB" sz="2400" dirty="0"/>
              <a:t>Open </a:t>
            </a:r>
            <a:r>
              <a:rPr lang="en-GB" sz="2400" b="1" dirty="0" err="1"/>
              <a:t>Standaarden</a:t>
            </a:r>
            <a:r>
              <a:rPr lang="en-GB" sz="2400" b="1" dirty="0"/>
              <a:t> </a:t>
            </a:r>
            <a:r>
              <a:rPr lang="en-GB" sz="2400" dirty="0"/>
              <a:t>voor </a:t>
            </a:r>
            <a:r>
              <a:rPr lang="en-GB" sz="2400" dirty="0" err="1"/>
              <a:t>Linkende</a:t>
            </a:r>
            <a:r>
              <a:rPr lang="en-GB" sz="2400" dirty="0"/>
              <a:t> </a:t>
            </a:r>
            <a:r>
              <a:rPr lang="en-GB" sz="2400" dirty="0" err="1"/>
              <a:t>Organisaties</a:t>
            </a:r>
            <a:endParaRPr sz="2400" dirty="0"/>
          </a:p>
          <a:p>
            <a:pPr indent="-381000">
              <a:lnSpc>
                <a:spcPct val="200000"/>
              </a:lnSpc>
              <a:spcBef>
                <a:spcPts val="0"/>
              </a:spcBef>
              <a:buSzPts val="2400"/>
              <a:buChar char="●"/>
            </a:pPr>
            <a:r>
              <a:rPr lang="en-GB" sz="2400" dirty="0" err="1"/>
              <a:t>Standaarden</a:t>
            </a:r>
            <a:r>
              <a:rPr lang="en-GB" sz="2400" dirty="0"/>
              <a:t> voor de </a:t>
            </a:r>
            <a:r>
              <a:rPr lang="en-GB" sz="2400" b="1" dirty="0" err="1"/>
              <a:t>uitwisseling</a:t>
            </a:r>
            <a:r>
              <a:rPr lang="en-GB" sz="2400" b="1" dirty="0"/>
              <a:t> van </a:t>
            </a:r>
            <a:r>
              <a:rPr lang="en-GB" sz="2400" b="1" dirty="0" err="1"/>
              <a:t>informatie</a:t>
            </a:r>
            <a:endParaRPr sz="2400" b="1" dirty="0">
              <a:solidFill>
                <a:schemeClr val="dk1"/>
              </a:solidFill>
            </a:endParaRPr>
          </a:p>
          <a:p>
            <a:pPr indent="-381000">
              <a:lnSpc>
                <a:spcPct val="200000"/>
              </a:lnSpc>
              <a:spcBef>
                <a:spcPts val="0"/>
              </a:spcBef>
              <a:buClr>
                <a:schemeClr val="dk1"/>
              </a:buClr>
              <a:buSzPts val="2400"/>
              <a:buChar char="●"/>
            </a:pPr>
            <a:r>
              <a:rPr lang="en-GB" sz="2400" dirty="0" err="1">
                <a:solidFill>
                  <a:schemeClr val="dk1"/>
                </a:solidFill>
              </a:rPr>
              <a:t>Gebaseerd</a:t>
            </a:r>
            <a:r>
              <a:rPr lang="en-GB" sz="2400" dirty="0">
                <a:solidFill>
                  <a:schemeClr val="dk1"/>
                </a:solidFill>
              </a:rPr>
              <a:t> op de </a:t>
            </a:r>
            <a:r>
              <a:rPr lang="en-GB" sz="2400" dirty="0" err="1">
                <a:solidFill>
                  <a:schemeClr val="dk1"/>
                </a:solidFill>
              </a:rPr>
              <a:t>principes</a:t>
            </a:r>
            <a:r>
              <a:rPr lang="en-GB" sz="2400" dirty="0">
                <a:solidFill>
                  <a:schemeClr val="dk1"/>
                </a:solidFill>
              </a:rPr>
              <a:t> van </a:t>
            </a:r>
            <a:br>
              <a:rPr lang="en-GB" sz="2400" dirty="0">
                <a:solidFill>
                  <a:schemeClr val="dk1"/>
                </a:solidFill>
              </a:rPr>
            </a:br>
            <a:r>
              <a:rPr lang="en-GB" sz="2400" b="1" dirty="0">
                <a:solidFill>
                  <a:schemeClr val="dk1"/>
                </a:solidFill>
              </a:rPr>
              <a:t>Linked Data</a:t>
            </a:r>
            <a:r>
              <a:rPr lang="en-GB" sz="2400" dirty="0">
                <a:solidFill>
                  <a:schemeClr val="dk1"/>
                </a:solidFill>
              </a:rPr>
              <a:t> </a:t>
            </a:r>
            <a:r>
              <a:rPr lang="en-GB" sz="2400" dirty="0" err="1">
                <a:solidFill>
                  <a:schemeClr val="dk1"/>
                </a:solidFill>
              </a:rPr>
              <a:t>en</a:t>
            </a:r>
            <a:r>
              <a:rPr lang="en-GB" sz="2400" dirty="0">
                <a:solidFill>
                  <a:schemeClr val="dk1"/>
                </a:solidFill>
              </a:rPr>
              <a:t> het </a:t>
            </a:r>
            <a:r>
              <a:rPr lang="en-GB" sz="2400" b="1" dirty="0" err="1">
                <a:solidFill>
                  <a:schemeClr val="dk1"/>
                </a:solidFill>
              </a:rPr>
              <a:t>Semantisch</a:t>
            </a:r>
            <a:r>
              <a:rPr lang="en-GB" sz="2400" b="1" dirty="0">
                <a:solidFill>
                  <a:schemeClr val="dk1"/>
                </a:solidFill>
              </a:rPr>
              <a:t> Web</a:t>
            </a:r>
            <a:endParaRPr sz="2400" b="1" dirty="0">
              <a:solidFill>
                <a:schemeClr val="dk1"/>
              </a:solidFill>
            </a:endParaRPr>
          </a:p>
          <a:p>
            <a:pPr indent="-381000">
              <a:lnSpc>
                <a:spcPct val="200000"/>
              </a:lnSpc>
              <a:spcBef>
                <a:spcPts val="0"/>
              </a:spcBef>
              <a:buClr>
                <a:schemeClr val="dk1"/>
              </a:buClr>
              <a:buSzPts val="2400"/>
              <a:buChar char="●"/>
            </a:pPr>
            <a:r>
              <a:rPr lang="en-GB" sz="2400" dirty="0">
                <a:solidFill>
                  <a:schemeClr val="dk1"/>
                </a:solidFill>
              </a:rPr>
              <a:t>Vlaanderen </a:t>
            </a:r>
            <a:r>
              <a:rPr lang="en-GB" sz="2400" dirty="0" err="1">
                <a:solidFill>
                  <a:schemeClr val="dk1"/>
                </a:solidFill>
              </a:rPr>
              <a:t>Radicaal</a:t>
            </a:r>
            <a:r>
              <a:rPr lang="en-GB" sz="2400" dirty="0">
                <a:solidFill>
                  <a:schemeClr val="dk1"/>
                </a:solidFill>
              </a:rPr>
              <a:t> </a:t>
            </a:r>
            <a:r>
              <a:rPr lang="en-GB" sz="2400" dirty="0" err="1">
                <a:solidFill>
                  <a:schemeClr val="dk1"/>
                </a:solidFill>
              </a:rPr>
              <a:t>Digitaal</a:t>
            </a:r>
            <a:r>
              <a:rPr lang="en-GB" sz="2400" dirty="0">
                <a:solidFill>
                  <a:schemeClr val="dk1"/>
                </a:solidFill>
              </a:rPr>
              <a:t> </a:t>
            </a:r>
            <a:r>
              <a:rPr lang="en-GB" sz="2400" dirty="0" err="1">
                <a:solidFill>
                  <a:schemeClr val="dk1"/>
                </a:solidFill>
              </a:rPr>
              <a:t>principe</a:t>
            </a:r>
            <a:r>
              <a:rPr lang="en-GB" sz="2400" dirty="0">
                <a:solidFill>
                  <a:schemeClr val="dk1"/>
                </a:solidFill>
              </a:rPr>
              <a:t> </a:t>
            </a:r>
            <a:br>
              <a:rPr lang="en-GB" sz="2400" dirty="0">
                <a:solidFill>
                  <a:schemeClr val="dk1"/>
                </a:solidFill>
              </a:rPr>
            </a:br>
            <a:r>
              <a:rPr lang="en-GB" sz="2400" dirty="0">
                <a:solidFill>
                  <a:schemeClr val="dk1"/>
                </a:solidFill>
              </a:rPr>
              <a:t>‘</a:t>
            </a:r>
            <a:r>
              <a:rPr lang="en-GB" sz="2400" b="1" dirty="0" err="1">
                <a:solidFill>
                  <a:schemeClr val="dk1"/>
                </a:solidFill>
              </a:rPr>
              <a:t>vraag</a:t>
            </a:r>
            <a:r>
              <a:rPr lang="en-GB" sz="2400" b="1" dirty="0">
                <a:solidFill>
                  <a:schemeClr val="dk1"/>
                </a:solidFill>
              </a:rPr>
              <a:t> </a:t>
            </a:r>
            <a:r>
              <a:rPr lang="en-GB" sz="2400" b="1" dirty="0" err="1">
                <a:solidFill>
                  <a:schemeClr val="dk1"/>
                </a:solidFill>
              </a:rPr>
              <a:t>niet</a:t>
            </a:r>
            <a:r>
              <a:rPr lang="en-GB" sz="2400" b="1" dirty="0">
                <a:solidFill>
                  <a:schemeClr val="dk1"/>
                </a:solidFill>
              </a:rPr>
              <a:t> wat </a:t>
            </a:r>
            <a:r>
              <a:rPr lang="en-GB" sz="2400" b="1" dirty="0" err="1">
                <a:solidFill>
                  <a:schemeClr val="dk1"/>
                </a:solidFill>
              </a:rPr>
              <a:t>je</a:t>
            </a:r>
            <a:r>
              <a:rPr lang="en-GB" sz="2400" b="1" dirty="0">
                <a:solidFill>
                  <a:schemeClr val="dk1"/>
                </a:solidFill>
              </a:rPr>
              <a:t> al </a:t>
            </a:r>
            <a:r>
              <a:rPr lang="en-GB" sz="2400" b="1" dirty="0" err="1">
                <a:solidFill>
                  <a:schemeClr val="dk1"/>
                </a:solidFill>
              </a:rPr>
              <a:t>weet</a:t>
            </a:r>
            <a:r>
              <a:rPr lang="en-GB" sz="2400" dirty="0">
                <a:solidFill>
                  <a:schemeClr val="dk1"/>
                </a:solidFill>
              </a:rPr>
              <a:t>’</a:t>
            </a:r>
            <a:endParaRPr sz="2400" dirty="0">
              <a:solidFill>
                <a:schemeClr val="dk1"/>
              </a:solidFill>
            </a:endParaRPr>
          </a:p>
        </p:txBody>
      </p:sp>
      <p:sp>
        <p:nvSpPr>
          <p:cNvPr id="188" name="Shape 188"/>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Wat is OSLO?</a:t>
            </a:r>
            <a:r>
              <a:rPr lang="en-GB" sz="4000" b="1" dirty="0">
                <a:solidFill>
                  <a:schemeClr val="dk1"/>
                </a:solidFill>
                <a:latin typeface="FlandersArtSans-Regular" panose="00000500000000000000" pitchFamily="2" charset="0"/>
                <a:ea typeface="Calibri"/>
                <a:cs typeface="Calibri"/>
                <a:sym typeface="Calibri"/>
              </a:rPr>
              <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GB" smtClean="0"/>
              <a:pPr/>
              <a:t>5</a:t>
            </a:fld>
            <a:endParaRPr lang="en-GB"/>
          </a:p>
        </p:txBody>
      </p:sp>
      <p:sp>
        <p:nvSpPr>
          <p:cNvPr id="3" name="Footer Placeholder 2"/>
          <p:cNvSpPr>
            <a:spLocks noGrp="1"/>
          </p:cNvSpPr>
          <p:nvPr>
            <p:ph type="ftr" idx="11"/>
          </p:nvPr>
        </p:nvSpPr>
        <p:spPr/>
        <p:txBody>
          <a:bodyPr/>
          <a:lstStyle/>
          <a:p>
            <a:r>
              <a:rPr lang="nl-BE"/>
              <a:t>Webcast OSLO-Persoon 15/5/2018</a:t>
            </a:r>
          </a:p>
        </p:txBody>
      </p:sp>
    </p:spTree>
    <p:extLst>
      <p:ext uri="{BB962C8B-B14F-4D97-AF65-F5344CB8AC3E}">
        <p14:creationId xmlns:p14="http://schemas.microsoft.com/office/powerpoint/2010/main" val="2368030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Rechte verbindingslijn 50"/>
          <p:cNvCxnSpPr/>
          <p:nvPr/>
        </p:nvCxnSpPr>
        <p:spPr>
          <a:xfrm>
            <a:off x="4667625" y="1412546"/>
            <a:ext cx="0" cy="5022760"/>
          </a:xfrm>
          <a:prstGeom prst="line">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a:off x="9368291" y="1404926"/>
            <a:ext cx="0" cy="5022760"/>
          </a:xfrm>
          <a:prstGeom prst="line">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itel 2"/>
          <p:cNvSpPr>
            <a:spLocks noGrp="1"/>
          </p:cNvSpPr>
          <p:nvPr>
            <p:ph type="title"/>
          </p:nvPr>
        </p:nvSpPr>
        <p:spPr/>
        <p:txBody>
          <a:bodyPr/>
          <a:lstStyle/>
          <a:p>
            <a:r>
              <a:rPr lang="nl-BE" dirty="0"/>
              <a:t>MAGDA (persoonsdiensten)– Implementatie OSLO</a:t>
            </a:r>
          </a:p>
        </p:txBody>
      </p:sp>
      <p:sp>
        <p:nvSpPr>
          <p:cNvPr id="4" name="Tijdelijke aanduiding voor dianummer 3"/>
          <p:cNvSpPr>
            <a:spLocks noGrp="1"/>
          </p:cNvSpPr>
          <p:nvPr>
            <p:ph type="sldNum" sz="quarter" idx="4"/>
          </p:nvPr>
        </p:nvSpPr>
        <p:spPr/>
        <p:txBody>
          <a:bodyPr/>
          <a:lstStyle/>
          <a:p>
            <a:fld id="{C9C406F6-A053-43CA-AEC8-FA3EEE83A3FB}" type="slidenum">
              <a:rPr lang="nl-BE" smtClean="0"/>
              <a:pPr/>
              <a:t>50</a:t>
            </a:fld>
            <a:endParaRPr lang="nl-BE" dirty="0"/>
          </a:p>
        </p:txBody>
      </p:sp>
      <p:sp>
        <p:nvSpPr>
          <p:cNvPr id="5" name="Tekstvak 4"/>
          <p:cNvSpPr txBox="1"/>
          <p:nvPr/>
        </p:nvSpPr>
        <p:spPr>
          <a:xfrm>
            <a:off x="940158" y="1326523"/>
            <a:ext cx="987771" cy="369204"/>
          </a:xfrm>
          <a:prstGeom prst="rect">
            <a:avLst/>
          </a:prstGeom>
          <a:noFill/>
        </p:spPr>
        <p:txBody>
          <a:bodyPr wrap="none" rtlCol="0">
            <a:spAutoFit/>
          </a:bodyPr>
          <a:lstStyle/>
          <a:p>
            <a:r>
              <a:rPr lang="en-US" u="sng" dirty="0" err="1"/>
              <a:t>Vandaag</a:t>
            </a:r>
            <a:endParaRPr lang="en-US" u="sng" dirty="0"/>
          </a:p>
        </p:txBody>
      </p:sp>
      <p:sp>
        <p:nvSpPr>
          <p:cNvPr id="6" name="Tekstvak 5"/>
          <p:cNvSpPr txBox="1"/>
          <p:nvPr/>
        </p:nvSpPr>
        <p:spPr>
          <a:xfrm>
            <a:off x="2676659" y="1326523"/>
            <a:ext cx="688009" cy="369204"/>
          </a:xfrm>
          <a:prstGeom prst="rect">
            <a:avLst/>
          </a:prstGeom>
          <a:noFill/>
        </p:spPr>
        <p:txBody>
          <a:bodyPr wrap="none" rtlCol="0">
            <a:spAutoFit/>
          </a:bodyPr>
          <a:lstStyle/>
          <a:p>
            <a:r>
              <a:rPr lang="en-US" u="sng" dirty="0"/>
              <a:t>SSDN</a:t>
            </a:r>
          </a:p>
        </p:txBody>
      </p:sp>
      <p:sp>
        <p:nvSpPr>
          <p:cNvPr id="7" name="Tekstvak 6"/>
          <p:cNvSpPr txBox="1"/>
          <p:nvPr/>
        </p:nvSpPr>
        <p:spPr>
          <a:xfrm>
            <a:off x="3741710" y="1410343"/>
            <a:ext cx="905312" cy="276999"/>
          </a:xfrm>
          <a:prstGeom prst="rect">
            <a:avLst/>
          </a:prstGeom>
          <a:noFill/>
        </p:spPr>
        <p:txBody>
          <a:bodyPr wrap="none" rtlCol="0">
            <a:spAutoFit/>
          </a:bodyPr>
          <a:lstStyle/>
          <a:p>
            <a:r>
              <a:rPr lang="en-US" sz="1200" u="sng" dirty="0" err="1"/>
              <a:t>Nieuwe</a:t>
            </a:r>
            <a:r>
              <a:rPr lang="en-US" sz="1200" u="sng" dirty="0"/>
              <a:t> IT’s</a:t>
            </a:r>
          </a:p>
        </p:txBody>
      </p:sp>
      <p:sp>
        <p:nvSpPr>
          <p:cNvPr id="8" name="Tekstvak 7"/>
          <p:cNvSpPr txBox="1"/>
          <p:nvPr/>
        </p:nvSpPr>
        <p:spPr>
          <a:xfrm>
            <a:off x="5855128" y="1326523"/>
            <a:ext cx="1255408" cy="369204"/>
          </a:xfrm>
          <a:prstGeom prst="rect">
            <a:avLst/>
          </a:prstGeom>
          <a:noFill/>
        </p:spPr>
        <p:txBody>
          <a:bodyPr wrap="none" rtlCol="0">
            <a:spAutoFit/>
          </a:bodyPr>
          <a:lstStyle/>
          <a:p>
            <a:r>
              <a:rPr lang="en-US" u="sng" dirty="0"/>
              <a:t>OSLO </a:t>
            </a:r>
            <a:r>
              <a:rPr lang="en-US" u="sng" dirty="0" err="1"/>
              <a:t>adres</a:t>
            </a:r>
            <a:endParaRPr lang="en-US" u="sng" dirty="0"/>
          </a:p>
        </p:txBody>
      </p:sp>
      <p:sp>
        <p:nvSpPr>
          <p:cNvPr id="9" name="Tekstvak 8"/>
          <p:cNvSpPr txBox="1"/>
          <p:nvPr/>
        </p:nvSpPr>
        <p:spPr>
          <a:xfrm>
            <a:off x="7799099" y="1326523"/>
            <a:ext cx="1501565" cy="369204"/>
          </a:xfrm>
          <a:prstGeom prst="rect">
            <a:avLst/>
          </a:prstGeom>
          <a:noFill/>
        </p:spPr>
        <p:txBody>
          <a:bodyPr wrap="none" rtlCol="0">
            <a:spAutoFit/>
          </a:bodyPr>
          <a:lstStyle/>
          <a:p>
            <a:r>
              <a:rPr lang="en-US" u="sng" dirty="0"/>
              <a:t>OSLO </a:t>
            </a:r>
            <a:r>
              <a:rPr lang="en-US" u="sng" dirty="0" err="1"/>
              <a:t>Persoon</a:t>
            </a:r>
            <a:endParaRPr lang="en-US" u="sng" dirty="0"/>
          </a:p>
        </p:txBody>
      </p:sp>
      <p:cxnSp>
        <p:nvCxnSpPr>
          <p:cNvPr id="11" name="Rechte verbindingslijn 10"/>
          <p:cNvCxnSpPr/>
          <p:nvPr/>
        </p:nvCxnSpPr>
        <p:spPr>
          <a:xfrm>
            <a:off x="2266681" y="1420166"/>
            <a:ext cx="0" cy="5022760"/>
          </a:xfrm>
          <a:prstGeom prst="line">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a:off x="3745605" y="1420166"/>
            <a:ext cx="0" cy="5022760"/>
          </a:xfrm>
          <a:prstGeom prst="line">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5535769" y="1379863"/>
            <a:ext cx="0" cy="5022760"/>
          </a:xfrm>
          <a:prstGeom prst="line">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a:off x="7261537" y="1379863"/>
            <a:ext cx="0" cy="5022760"/>
          </a:xfrm>
          <a:prstGeom prst="line">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Cilinder 24"/>
          <p:cNvSpPr/>
          <p:nvPr/>
        </p:nvSpPr>
        <p:spPr>
          <a:xfrm rot="5400000">
            <a:off x="3806572" y="-467373"/>
            <a:ext cx="404754" cy="64105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Persoon</a:t>
            </a:r>
            <a:r>
              <a:rPr lang="en-US" dirty="0">
                <a:solidFill>
                  <a:schemeClr val="tx1"/>
                </a:solidFill>
              </a:rPr>
              <a:t> 2.0 (</a:t>
            </a:r>
            <a:r>
              <a:rPr lang="en-US" dirty="0" err="1">
                <a:solidFill>
                  <a:schemeClr val="tx1"/>
                </a:solidFill>
              </a:rPr>
              <a:t>zonder</a:t>
            </a:r>
            <a:r>
              <a:rPr lang="en-US" dirty="0">
                <a:solidFill>
                  <a:schemeClr val="tx1"/>
                </a:solidFill>
              </a:rPr>
              <a:t> OSLO)</a:t>
            </a:r>
          </a:p>
        </p:txBody>
      </p:sp>
      <p:sp>
        <p:nvSpPr>
          <p:cNvPr id="27" name="Cilinder 26"/>
          <p:cNvSpPr/>
          <p:nvPr/>
        </p:nvSpPr>
        <p:spPr>
          <a:xfrm rot="5400000">
            <a:off x="8315821" y="2390619"/>
            <a:ext cx="404751" cy="26079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Persoon</a:t>
            </a:r>
            <a:r>
              <a:rPr lang="en-US" dirty="0">
                <a:solidFill>
                  <a:schemeClr val="tx1"/>
                </a:solidFill>
              </a:rPr>
              <a:t> 2.2</a:t>
            </a:r>
          </a:p>
        </p:txBody>
      </p:sp>
      <p:sp>
        <p:nvSpPr>
          <p:cNvPr id="28" name="Rechthoek 27"/>
          <p:cNvSpPr/>
          <p:nvPr/>
        </p:nvSpPr>
        <p:spPr>
          <a:xfrm>
            <a:off x="2356833" y="4023081"/>
            <a:ext cx="4904703" cy="36060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BE" sz="1400" dirty="0">
                <a:solidFill>
                  <a:schemeClr val="tx1"/>
                </a:solidFill>
              </a:rPr>
              <a:t>Uitvoering 2.0.1</a:t>
            </a:r>
          </a:p>
        </p:txBody>
      </p:sp>
      <p:sp>
        <p:nvSpPr>
          <p:cNvPr id="30" name="Rechthoek 29"/>
          <p:cNvSpPr/>
          <p:nvPr/>
        </p:nvSpPr>
        <p:spPr>
          <a:xfrm>
            <a:off x="5608541" y="4482869"/>
            <a:ext cx="3365559" cy="36060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BE" sz="1400" dirty="0">
                <a:solidFill>
                  <a:schemeClr val="tx1"/>
                </a:solidFill>
              </a:rPr>
              <a:t>Uitvoering 2.1.1</a:t>
            </a:r>
          </a:p>
        </p:txBody>
      </p:sp>
      <p:sp>
        <p:nvSpPr>
          <p:cNvPr id="31" name="Rechthoek 30"/>
          <p:cNvSpPr/>
          <p:nvPr/>
        </p:nvSpPr>
        <p:spPr>
          <a:xfrm>
            <a:off x="7261536" y="4972266"/>
            <a:ext cx="1712565" cy="36060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BE" sz="1400" dirty="0">
                <a:solidFill>
                  <a:schemeClr val="tx1"/>
                </a:solidFill>
              </a:rPr>
              <a:t>Uitvoering 2.2.1</a:t>
            </a:r>
          </a:p>
        </p:txBody>
      </p:sp>
      <p:sp>
        <p:nvSpPr>
          <p:cNvPr id="32" name="Cilinder 31"/>
          <p:cNvSpPr/>
          <p:nvPr/>
        </p:nvSpPr>
        <p:spPr>
          <a:xfrm rot="5400000">
            <a:off x="7249653" y="1307361"/>
            <a:ext cx="404751" cy="38325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Persoon</a:t>
            </a:r>
            <a:r>
              <a:rPr lang="en-US" dirty="0">
                <a:solidFill>
                  <a:schemeClr val="tx1"/>
                </a:solidFill>
              </a:rPr>
              <a:t> 2.1 (finale)</a:t>
            </a:r>
          </a:p>
        </p:txBody>
      </p:sp>
      <p:sp>
        <p:nvSpPr>
          <p:cNvPr id="2" name="Tekstvak 1"/>
          <p:cNvSpPr txBox="1"/>
          <p:nvPr/>
        </p:nvSpPr>
        <p:spPr>
          <a:xfrm>
            <a:off x="3520440" y="1935480"/>
            <a:ext cx="671979" cy="261610"/>
          </a:xfrm>
          <a:prstGeom prst="rect">
            <a:avLst/>
          </a:prstGeom>
          <a:noFill/>
        </p:spPr>
        <p:txBody>
          <a:bodyPr wrap="none" rtlCol="0">
            <a:spAutoFit/>
          </a:bodyPr>
          <a:lstStyle/>
          <a:p>
            <a:r>
              <a:rPr lang="nl-BE" sz="1050" dirty="0"/>
              <a:t>10/2017</a:t>
            </a:r>
            <a:endParaRPr lang="en-US" sz="1050" dirty="0"/>
          </a:p>
        </p:txBody>
      </p:sp>
      <p:sp>
        <p:nvSpPr>
          <p:cNvPr id="33" name="Tekstvak 32"/>
          <p:cNvSpPr txBox="1"/>
          <p:nvPr/>
        </p:nvSpPr>
        <p:spPr>
          <a:xfrm>
            <a:off x="5303520" y="1935480"/>
            <a:ext cx="460382" cy="253916"/>
          </a:xfrm>
          <a:prstGeom prst="rect">
            <a:avLst/>
          </a:prstGeom>
          <a:noFill/>
        </p:spPr>
        <p:txBody>
          <a:bodyPr wrap="none" rtlCol="0">
            <a:spAutoFit/>
          </a:bodyPr>
          <a:lstStyle/>
          <a:p>
            <a:r>
              <a:rPr lang="nl-BE" sz="1050" dirty="0"/>
              <a:t>2018</a:t>
            </a:r>
            <a:endParaRPr lang="en-US" sz="1050" dirty="0"/>
          </a:p>
        </p:txBody>
      </p:sp>
      <p:sp>
        <p:nvSpPr>
          <p:cNvPr id="10" name="Pijl: omlaag 9"/>
          <p:cNvSpPr/>
          <p:nvPr/>
        </p:nvSpPr>
        <p:spPr>
          <a:xfrm rot="18401145">
            <a:off x="5402916" y="2856450"/>
            <a:ext cx="205625" cy="24489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23" name="Verbindingslijn: gekromd 22"/>
          <p:cNvCxnSpPr>
            <a:stCxn id="25" idx="0"/>
            <a:endCxn id="27" idx="3"/>
          </p:cNvCxnSpPr>
          <p:nvPr/>
        </p:nvCxnSpPr>
        <p:spPr>
          <a:xfrm>
            <a:off x="7113026" y="2737893"/>
            <a:ext cx="101188" cy="956709"/>
          </a:xfrm>
          <a:prstGeom prst="curvedConnector3">
            <a:avLst>
              <a:gd name="adj1" fmla="val -198508"/>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Pijl: omlaag 39"/>
          <p:cNvSpPr/>
          <p:nvPr/>
        </p:nvSpPr>
        <p:spPr>
          <a:xfrm rot="18401145">
            <a:off x="7750247" y="3344016"/>
            <a:ext cx="205625" cy="24489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1" name="Rechthoek 40"/>
          <p:cNvSpPr/>
          <p:nvPr/>
        </p:nvSpPr>
        <p:spPr>
          <a:xfrm>
            <a:off x="5208556" y="3333449"/>
            <a:ext cx="197640" cy="92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hthoek 41"/>
          <p:cNvSpPr/>
          <p:nvPr/>
        </p:nvSpPr>
        <p:spPr>
          <a:xfrm>
            <a:off x="5688616" y="3318209"/>
            <a:ext cx="197640" cy="92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al 47"/>
          <p:cNvSpPr/>
          <p:nvPr/>
        </p:nvSpPr>
        <p:spPr>
          <a:xfrm>
            <a:off x="5688616" y="2892457"/>
            <a:ext cx="264441" cy="242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chemeClr val="tx1">
                    <a:lumMod val="60000"/>
                    <a:lumOff val="40000"/>
                  </a:schemeClr>
                </a:solidFill>
              </a:rPr>
              <a:t>1</a:t>
            </a:r>
            <a:endParaRPr lang="en-US" sz="1400" dirty="0">
              <a:solidFill>
                <a:schemeClr val="tx1">
                  <a:lumMod val="60000"/>
                  <a:lumOff val="40000"/>
                </a:schemeClr>
              </a:solidFill>
            </a:endParaRPr>
          </a:p>
        </p:txBody>
      </p:sp>
      <p:sp>
        <p:nvSpPr>
          <p:cNvPr id="50" name="Ovaal 49"/>
          <p:cNvSpPr/>
          <p:nvPr/>
        </p:nvSpPr>
        <p:spPr>
          <a:xfrm>
            <a:off x="7225799" y="2672640"/>
            <a:ext cx="264441" cy="242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chemeClr val="tx1">
                    <a:lumMod val="60000"/>
                    <a:lumOff val="40000"/>
                  </a:schemeClr>
                </a:solidFill>
              </a:rPr>
              <a:t>3</a:t>
            </a:r>
            <a:endParaRPr lang="en-US" sz="1400" dirty="0">
              <a:solidFill>
                <a:schemeClr val="tx1">
                  <a:lumMod val="60000"/>
                  <a:lumOff val="40000"/>
                </a:schemeClr>
              </a:solidFill>
            </a:endParaRPr>
          </a:p>
        </p:txBody>
      </p:sp>
      <p:sp>
        <p:nvSpPr>
          <p:cNvPr id="54" name="Tekstvak 53"/>
          <p:cNvSpPr txBox="1"/>
          <p:nvPr/>
        </p:nvSpPr>
        <p:spPr>
          <a:xfrm>
            <a:off x="4656110" y="1417963"/>
            <a:ext cx="664606" cy="276999"/>
          </a:xfrm>
          <a:prstGeom prst="rect">
            <a:avLst/>
          </a:prstGeom>
          <a:noFill/>
        </p:spPr>
        <p:txBody>
          <a:bodyPr wrap="none" rtlCol="0">
            <a:spAutoFit/>
          </a:bodyPr>
          <a:lstStyle/>
          <a:p>
            <a:r>
              <a:rPr lang="en-US" sz="1200" u="sng" dirty="0" err="1"/>
              <a:t>Alle</a:t>
            </a:r>
            <a:r>
              <a:rPr lang="en-US" sz="1200" u="sng" dirty="0"/>
              <a:t> IT’s</a:t>
            </a:r>
          </a:p>
        </p:txBody>
      </p:sp>
      <p:sp>
        <p:nvSpPr>
          <p:cNvPr id="61" name="Ovaal 60"/>
          <p:cNvSpPr/>
          <p:nvPr/>
        </p:nvSpPr>
        <p:spPr>
          <a:xfrm>
            <a:off x="7995419" y="3358440"/>
            <a:ext cx="264441" cy="242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a:solidFill>
                  <a:schemeClr val="tx1">
                    <a:lumMod val="60000"/>
                    <a:lumOff val="40000"/>
                  </a:schemeClr>
                </a:solidFill>
              </a:rPr>
              <a:t>4</a:t>
            </a:r>
            <a:endParaRPr lang="en-US" sz="1400" dirty="0">
              <a:solidFill>
                <a:schemeClr val="tx1">
                  <a:lumMod val="60000"/>
                  <a:lumOff val="40000"/>
                </a:schemeClr>
              </a:solidFill>
            </a:endParaRPr>
          </a:p>
        </p:txBody>
      </p:sp>
      <p:sp>
        <p:nvSpPr>
          <p:cNvPr id="63" name="Cilinder 62"/>
          <p:cNvSpPr/>
          <p:nvPr/>
        </p:nvSpPr>
        <p:spPr>
          <a:xfrm rot="5400000">
            <a:off x="3013947" y="-33763"/>
            <a:ext cx="286216" cy="4732534"/>
          </a:xfrm>
          <a:prstGeom prst="can">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1.0 </a:t>
            </a:r>
            <a:r>
              <a:rPr lang="en-US" dirty="0" err="1">
                <a:solidFill>
                  <a:schemeClr val="tx1"/>
                </a:solidFill>
              </a:rPr>
              <a:t>diensten</a:t>
            </a:r>
            <a:endParaRPr lang="en-US" dirty="0">
              <a:solidFill>
                <a:schemeClr val="tx1"/>
              </a:solidFill>
            </a:endParaRPr>
          </a:p>
        </p:txBody>
      </p:sp>
      <p:sp>
        <p:nvSpPr>
          <p:cNvPr id="15" name="Tekstvak 14"/>
          <p:cNvSpPr txBox="1"/>
          <p:nvPr/>
        </p:nvSpPr>
        <p:spPr>
          <a:xfrm>
            <a:off x="619381" y="4509794"/>
            <a:ext cx="3581686" cy="2307298"/>
          </a:xfrm>
          <a:prstGeom prst="rect">
            <a:avLst/>
          </a:prstGeom>
          <a:noFill/>
        </p:spPr>
        <p:txBody>
          <a:bodyPr wrap="none" rtlCol="0">
            <a:spAutoFit/>
          </a:bodyPr>
          <a:lstStyle/>
          <a:p>
            <a:r>
              <a:rPr lang="nl-BE" dirty="0"/>
              <a:t>Diensten:</a:t>
            </a:r>
          </a:p>
          <a:p>
            <a:pPr marL="285750" indent="-285750">
              <a:buFontTx/>
              <a:buChar char="-"/>
            </a:pPr>
            <a:r>
              <a:rPr lang="nl-BE" dirty="0" err="1"/>
              <a:t>GeefPersoon</a:t>
            </a:r>
            <a:endParaRPr lang="nl-BE" dirty="0"/>
          </a:p>
          <a:p>
            <a:pPr marL="285750" indent="-285750">
              <a:buFontTx/>
              <a:buChar char="-"/>
            </a:pPr>
            <a:r>
              <a:rPr lang="nl-BE" dirty="0" err="1"/>
              <a:t>ZoekPersoonOpAdres</a:t>
            </a:r>
            <a:endParaRPr lang="nl-BE" dirty="0"/>
          </a:p>
          <a:p>
            <a:pPr marL="285750" indent="-285750">
              <a:buFontTx/>
              <a:buChar char="-"/>
            </a:pPr>
            <a:r>
              <a:rPr lang="nl-BE" dirty="0" err="1"/>
              <a:t>ZoekPersoonOpNaam</a:t>
            </a:r>
            <a:endParaRPr lang="nl-BE" dirty="0"/>
          </a:p>
          <a:p>
            <a:pPr marL="285750" indent="-285750">
              <a:buFontTx/>
              <a:buChar char="-"/>
            </a:pPr>
            <a:r>
              <a:rPr lang="nl-BE" dirty="0" err="1"/>
              <a:t>GeefGezinSamenstelling</a:t>
            </a:r>
            <a:endParaRPr lang="nl-BE" dirty="0"/>
          </a:p>
          <a:p>
            <a:pPr marL="285750" indent="-285750">
              <a:buFontTx/>
              <a:buChar char="-"/>
            </a:pPr>
            <a:r>
              <a:rPr lang="nl-BE" dirty="0" err="1"/>
              <a:t>GeefHistoriekGezinSamenstelling</a:t>
            </a:r>
            <a:endParaRPr lang="nl-BE" dirty="0"/>
          </a:p>
          <a:p>
            <a:pPr marL="285750" indent="-285750">
              <a:buFontTx/>
              <a:buChar char="-"/>
            </a:pPr>
            <a:r>
              <a:rPr lang="nl-BE" dirty="0"/>
              <a:t>PubliceerMutatiePersoon</a:t>
            </a:r>
          </a:p>
          <a:p>
            <a:pPr marL="285750" indent="-285750">
              <a:buFontTx/>
              <a:buChar char="-"/>
            </a:pPr>
            <a:r>
              <a:rPr lang="nl-BE" dirty="0"/>
              <a:t>…</a:t>
            </a:r>
            <a:endParaRPr lang="en-US" dirty="0"/>
          </a:p>
        </p:txBody>
      </p:sp>
    </p:spTree>
    <p:extLst>
      <p:ext uri="{BB962C8B-B14F-4D97-AF65-F5344CB8AC3E}">
        <p14:creationId xmlns:p14="http://schemas.microsoft.com/office/powerpoint/2010/main" val="1374896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Vragen?</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51</a:t>
            </a:fld>
            <a:endParaRPr lang="nl-BE" dirty="0"/>
          </a:p>
        </p:txBody>
      </p:sp>
      <p:pic>
        <p:nvPicPr>
          <p:cNvPr id="8" name="Picture 2" descr="Image result for CSP Webex raise h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21408"/>
            <a:ext cx="5577719" cy="380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429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Vervolgstappen</a:t>
            </a:r>
          </a:p>
        </p:txBody>
      </p:sp>
      <p:sp>
        <p:nvSpPr>
          <p:cNvPr id="6" name="Footer Placeholder 5"/>
          <p:cNvSpPr>
            <a:spLocks noGrp="1"/>
          </p:cNvSpPr>
          <p:nvPr>
            <p:ph type="ftr" sz="quarter" idx="3"/>
          </p:nvPr>
        </p:nvSpPr>
        <p:spPr/>
        <p:txBody>
          <a:bodyPr/>
          <a:lstStyle/>
          <a:p>
            <a:r>
              <a:rPr lang="nl-BE"/>
              <a:t>Webcast OSLO-Persoon 15/5/2018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52</a:t>
            </a:fld>
            <a:endParaRPr lang="nl-BE" dirty="0"/>
          </a:p>
        </p:txBody>
      </p:sp>
      <p:sp>
        <p:nvSpPr>
          <p:cNvPr id="9" name="Content Placeholder 8"/>
          <p:cNvSpPr>
            <a:spLocks noGrp="1"/>
          </p:cNvSpPr>
          <p:nvPr>
            <p:ph sz="quarter" idx="10"/>
          </p:nvPr>
        </p:nvSpPr>
        <p:spPr/>
        <p:txBody>
          <a:bodyPr/>
          <a:lstStyle/>
          <a:p>
            <a:pPr marL="742950" indent="-514350">
              <a:lnSpc>
                <a:spcPct val="200000"/>
              </a:lnSpc>
              <a:buFont typeface="+mj-lt"/>
              <a:buAutoNum type="arabicPeriod"/>
            </a:pPr>
            <a:r>
              <a:rPr lang="en-GB" dirty="0" err="1"/>
              <a:t>Validatie</a:t>
            </a:r>
            <a:r>
              <a:rPr lang="en-GB" dirty="0"/>
              <a:t> door </a:t>
            </a:r>
            <a:r>
              <a:rPr lang="en-GB" dirty="0" err="1"/>
              <a:t>werkgroep</a:t>
            </a:r>
            <a:r>
              <a:rPr lang="en-GB" dirty="0"/>
              <a:t> </a:t>
            </a:r>
            <a:r>
              <a:rPr lang="en-GB" dirty="0" err="1"/>
              <a:t>datastandaarden</a:t>
            </a:r>
            <a:r>
              <a:rPr lang="en-GB" dirty="0"/>
              <a:t> op 29 </a:t>
            </a:r>
            <a:r>
              <a:rPr lang="en-GB" dirty="0" err="1"/>
              <a:t>mei</a:t>
            </a:r>
            <a:r>
              <a:rPr lang="en-GB" dirty="0"/>
              <a:t> 2018</a:t>
            </a:r>
          </a:p>
          <a:p>
            <a:pPr marL="742950" indent="-514350">
              <a:lnSpc>
                <a:spcPct val="200000"/>
              </a:lnSpc>
              <a:buFont typeface="+mj-lt"/>
              <a:buAutoNum type="arabicPeriod"/>
            </a:pPr>
            <a:r>
              <a:rPr lang="en-GB" dirty="0" err="1"/>
              <a:t>Erkenning</a:t>
            </a:r>
            <a:r>
              <a:rPr lang="en-GB" dirty="0"/>
              <a:t> door </a:t>
            </a:r>
            <a:r>
              <a:rPr lang="en-GB" dirty="0" err="1"/>
              <a:t>stuurorgaan</a:t>
            </a:r>
            <a:r>
              <a:rPr lang="en-GB" dirty="0"/>
              <a:t> op 3 </a:t>
            </a:r>
            <a:r>
              <a:rPr lang="en-GB" dirty="0" err="1"/>
              <a:t>juli</a:t>
            </a:r>
            <a:r>
              <a:rPr lang="en-GB" dirty="0"/>
              <a:t> 2018</a:t>
            </a:r>
          </a:p>
          <a:p>
            <a:pPr marL="742950" indent="-514350">
              <a:lnSpc>
                <a:spcPct val="200000"/>
              </a:lnSpc>
              <a:buFont typeface="+mj-lt"/>
              <a:buAutoNum type="arabicPeriod"/>
            </a:pPr>
            <a:r>
              <a:rPr lang="en-GB" dirty="0" err="1"/>
              <a:t>Publicatie</a:t>
            </a:r>
            <a:r>
              <a:rPr lang="en-GB" dirty="0"/>
              <a:t> op data.vlaanderen.be </a:t>
            </a:r>
            <a:r>
              <a:rPr lang="en-GB" dirty="0" err="1"/>
              <a:t>als</a:t>
            </a:r>
            <a:r>
              <a:rPr lang="en-GB" dirty="0"/>
              <a:t> </a:t>
            </a:r>
            <a:r>
              <a:rPr lang="en-GB" dirty="0" err="1"/>
              <a:t>standaard</a:t>
            </a:r>
            <a:endParaRPr lang="en-GB" dirty="0"/>
          </a:p>
          <a:p>
            <a:pPr marL="0" indent="0">
              <a:buNone/>
            </a:pPr>
            <a:endParaRPr lang="nl-BE" dirty="0"/>
          </a:p>
        </p:txBody>
      </p:sp>
    </p:spTree>
    <p:extLst>
      <p:ext uri="{BB962C8B-B14F-4D97-AF65-F5344CB8AC3E}">
        <p14:creationId xmlns:p14="http://schemas.microsoft.com/office/powerpoint/2010/main" val="227840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55100FD-100E-4D95-BDF2-1B298B1F89AD}" type="slidenum">
              <a:rPr lang="nl-BE" smtClean="0"/>
              <a:pPr/>
              <a:t>53</a:t>
            </a:fld>
            <a:endParaRPr lang="nl-BE" dirty="0"/>
          </a:p>
        </p:txBody>
      </p:sp>
      <p:pic>
        <p:nvPicPr>
          <p:cNvPr id="13" name="Afbeelding 12">
            <a:extLst>
              <a:ext uri="{FF2B5EF4-FFF2-40B4-BE49-F238E27FC236}">
                <a16:creationId xmlns:a16="http://schemas.microsoft.com/office/drawing/2014/main" id="{C46F53C3-D72E-4EB9-A3E8-FB4C7F799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8" y="0"/>
            <a:ext cx="9700752" cy="6858000"/>
          </a:xfrm>
          <a:prstGeom prst="rect">
            <a:avLst/>
          </a:prstGeom>
        </p:spPr>
      </p:pic>
      <p:sp>
        <p:nvSpPr>
          <p:cNvPr id="3" name="Footer Placeholder 2">
            <a:extLst>
              <a:ext uri="{FF2B5EF4-FFF2-40B4-BE49-F238E27FC236}">
                <a16:creationId xmlns:a16="http://schemas.microsoft.com/office/drawing/2014/main" id="{10F804C6-3393-4404-B042-5DA3C62B4503}"/>
              </a:ext>
            </a:extLst>
          </p:cNvPr>
          <p:cNvSpPr>
            <a:spLocks noGrp="1"/>
          </p:cNvSpPr>
          <p:nvPr>
            <p:ph type="ftr" sz="quarter" idx="3"/>
          </p:nvPr>
        </p:nvSpPr>
        <p:spPr/>
        <p:txBody>
          <a:bodyPr/>
          <a:lstStyle/>
          <a:p>
            <a:r>
              <a:rPr lang="nl-BE"/>
              <a:t>Webcast OSLO-Persoon 15/5/2018</a:t>
            </a:r>
            <a:endParaRPr lang="nl-BE" dirty="0"/>
          </a:p>
        </p:txBody>
      </p:sp>
    </p:spTree>
    <p:extLst>
      <p:ext uri="{BB962C8B-B14F-4D97-AF65-F5344CB8AC3E}">
        <p14:creationId xmlns:p14="http://schemas.microsoft.com/office/powerpoint/2010/main" val="243384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p:nvPr/>
        </p:nvSpPr>
        <p:spPr>
          <a:xfrm>
            <a:off x="992560" y="1703179"/>
            <a:ext cx="8280920" cy="4824536"/>
          </a:xfrm>
          <a:prstGeom prst="rect">
            <a:avLst/>
          </a:prstGeom>
          <a:solidFill>
            <a:srgbClr val="F2F2F2"/>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194" name="Shape 194"/>
          <p:cNvPicPr preferRelativeResize="0"/>
          <p:nvPr/>
        </p:nvPicPr>
        <p:blipFill rotWithShape="1">
          <a:blip r:embed="rId3">
            <a:alphaModFix/>
          </a:blip>
          <a:srcRect b="19244"/>
          <a:stretch/>
        </p:blipFill>
        <p:spPr>
          <a:xfrm>
            <a:off x="1136576" y="1650914"/>
            <a:ext cx="9144000" cy="3938327"/>
          </a:xfrm>
          <a:prstGeom prst="rect">
            <a:avLst/>
          </a:prstGeom>
          <a:noFill/>
          <a:ln>
            <a:noFill/>
          </a:ln>
        </p:spPr>
      </p:pic>
      <p:sp>
        <p:nvSpPr>
          <p:cNvPr id="195" name="Shape 195"/>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6" name="Shape 196"/>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7" name="Shape 197"/>
          <p:cNvSpPr txBox="1"/>
          <p:nvPr/>
        </p:nvSpPr>
        <p:spPr>
          <a:xfrm>
            <a:off x="1568625" y="5727815"/>
            <a:ext cx="2561945"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Local government</a:t>
            </a:r>
            <a:endParaRPr sz="1400" b="1">
              <a:solidFill>
                <a:srgbClr val="2B92BE"/>
              </a:solidFill>
              <a:latin typeface="FlandersArtSans-Regular" panose="00000500000000000000" pitchFamily="2" charset="0"/>
              <a:ea typeface="Arial"/>
              <a:cs typeface="Arial"/>
              <a:sym typeface="Arial"/>
            </a:endParaRPr>
          </a:p>
        </p:txBody>
      </p:sp>
      <p:sp>
        <p:nvSpPr>
          <p:cNvPr id="198" name="Shape 198"/>
          <p:cNvSpPr txBox="1"/>
          <p:nvPr/>
        </p:nvSpPr>
        <p:spPr>
          <a:xfrm>
            <a:off x="4056526" y="5591060"/>
            <a:ext cx="2901907" cy="523217"/>
          </a:xfrm>
          <a:prstGeom prst="rect">
            <a:avLst/>
          </a:prstGeom>
          <a:noFill/>
          <a:ln>
            <a:noFill/>
          </a:ln>
        </p:spPr>
        <p:txBody>
          <a:bodyPr spcFirstLastPara="1" wrap="square" lIns="45700" tIns="45700" rIns="45700" bIns="45700" anchor="t" anchorCtr="0">
            <a:noAutofit/>
          </a:bodyPr>
          <a:lstStyle/>
          <a:p>
            <a:r>
              <a:rPr lang="en-GB" sz="1400" b="1" dirty="0">
                <a:solidFill>
                  <a:srgbClr val="2B92BE"/>
                </a:solidFill>
                <a:latin typeface="FlandersArtSans-Regular" panose="00000500000000000000" pitchFamily="2" charset="0"/>
                <a:ea typeface="Arial"/>
                <a:cs typeface="Arial"/>
                <a:sym typeface="Arial"/>
              </a:rPr>
              <a:t>&gt; 1000 </a:t>
            </a:r>
            <a:br>
              <a:rPr lang="en-GB" sz="1400" b="1" dirty="0">
                <a:solidFill>
                  <a:srgbClr val="2B92BE"/>
                </a:solidFill>
                <a:latin typeface="FlandersArtSans-Regular" panose="00000500000000000000" pitchFamily="2" charset="0"/>
                <a:ea typeface="Arial"/>
                <a:cs typeface="Arial"/>
                <a:sym typeface="Arial"/>
              </a:rPr>
            </a:br>
            <a:r>
              <a:rPr lang="en-GB" sz="1400" b="1" dirty="0">
                <a:solidFill>
                  <a:srgbClr val="2B92BE"/>
                </a:solidFill>
                <a:latin typeface="FlandersArtSans-Regular" panose="00000500000000000000" pitchFamily="2" charset="0"/>
                <a:ea typeface="Arial"/>
                <a:cs typeface="Arial"/>
                <a:sym typeface="Arial"/>
              </a:rPr>
              <a:t>  public services</a:t>
            </a:r>
            <a:endParaRPr sz="1900" dirty="0">
              <a:latin typeface="FlandersArtSans-Regular" panose="00000500000000000000" pitchFamily="2" charset="0"/>
            </a:endParaRPr>
          </a:p>
        </p:txBody>
      </p:sp>
      <p:sp>
        <p:nvSpPr>
          <p:cNvPr id="199" name="Shape 199"/>
          <p:cNvSpPr txBox="1"/>
          <p:nvPr/>
        </p:nvSpPr>
        <p:spPr>
          <a:xfrm>
            <a:off x="5961150" y="5583050"/>
            <a:ext cx="2901907" cy="738661"/>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&gt; 250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Information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Systems</a:t>
            </a:r>
            <a:endParaRPr sz="1900" dirty="0">
              <a:latin typeface="FlandersArtSans-Regular" panose="00000500000000000000" pitchFamily="2" charset="0"/>
            </a:endParaRPr>
          </a:p>
        </p:txBody>
      </p:sp>
      <p:sp>
        <p:nvSpPr>
          <p:cNvPr id="200" name="Shape 200"/>
          <p:cNvSpPr txBox="1"/>
          <p:nvPr/>
        </p:nvSpPr>
        <p:spPr>
          <a:xfrm>
            <a:off x="7401272" y="5599645"/>
            <a:ext cx="1805344"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 administrations</a:t>
            </a:r>
            <a:endParaRPr sz="1400" b="1">
              <a:solidFill>
                <a:srgbClr val="2B92BE"/>
              </a:solidFill>
              <a:latin typeface="FlandersArtSans-Regular" panose="00000500000000000000" pitchFamily="2" charset="0"/>
              <a:ea typeface="Arial"/>
              <a:cs typeface="Arial"/>
              <a:sym typeface="Arial"/>
            </a:endParaRPr>
          </a:p>
        </p:txBody>
      </p:sp>
      <p:sp>
        <p:nvSpPr>
          <p:cNvPr id="201" name="Shape 201"/>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r>
              <a:rPr lang="en-GB" sz="4000" b="1" dirty="0">
                <a:solidFill>
                  <a:schemeClr val="dk1"/>
                </a:solidFill>
                <a:latin typeface="FlandersArtSans-Regular" panose="00000500000000000000" pitchFamily="2" charset="0"/>
                <a:ea typeface="Calibri"/>
                <a:cs typeface="Calibri"/>
                <a:sym typeface="Calibri"/>
              </a:rPr>
              <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315F94BB-3E03-49CE-9F29-20B16BFBFBC0}"/>
              </a:ext>
            </a:extLst>
          </p:cNvPr>
          <p:cNvSpPr>
            <a:spLocks noGrp="1"/>
          </p:cNvSpPr>
          <p:nvPr>
            <p:ph type="sldNum" idx="12"/>
          </p:nvPr>
        </p:nvSpPr>
        <p:spPr/>
        <p:txBody>
          <a:bodyPr/>
          <a:lstStyle/>
          <a:p>
            <a:fld id="{00000000-1234-1234-1234-123412341234}" type="slidenum">
              <a:rPr lang="en-GB" smtClean="0"/>
              <a:pPr/>
              <a:t>6</a:t>
            </a:fld>
            <a:endParaRPr lang="en-GB"/>
          </a:p>
        </p:txBody>
      </p:sp>
    </p:spTree>
    <p:extLst>
      <p:ext uri="{BB962C8B-B14F-4D97-AF65-F5344CB8AC3E}">
        <p14:creationId xmlns:p14="http://schemas.microsoft.com/office/powerpoint/2010/main" val="417622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br>
              <a:rPr lang="en-GB" sz="3200" b="1" dirty="0">
                <a:solidFill>
                  <a:schemeClr val="dk1"/>
                </a:solidFill>
                <a:latin typeface="FlandersArtSans-Bold" panose="00000800000000000000" pitchFamily="2" charset="0"/>
                <a:ea typeface="Calibri"/>
                <a:cs typeface="Calibri"/>
                <a:sym typeface="Calibri"/>
              </a:rPr>
            </a:br>
            <a:endParaRPr sz="3200" b="1" i="1" dirty="0">
              <a:solidFill>
                <a:schemeClr val="dk1"/>
              </a:solidFill>
              <a:latin typeface="FlandersArtSans-Bold" panose="00000800000000000000" pitchFamily="2" charset="0"/>
              <a:ea typeface="Calibri"/>
              <a:cs typeface="Calibri"/>
              <a:sym typeface="Calibri"/>
            </a:endParaRPr>
          </a:p>
        </p:txBody>
      </p:sp>
      <p:pic>
        <p:nvPicPr>
          <p:cNvPr id="207" name="Shape 207"/>
          <p:cNvPicPr preferRelativeResize="0"/>
          <p:nvPr/>
        </p:nvPicPr>
        <p:blipFill rotWithShape="1">
          <a:blip r:embed="rId3">
            <a:alphaModFix/>
          </a:blip>
          <a:srcRect l="49702" t="49694" r="12755"/>
          <a:stretch/>
        </p:blipFill>
        <p:spPr>
          <a:xfrm rot="798508">
            <a:off x="4516243" y="2325074"/>
            <a:ext cx="4334052" cy="3315739"/>
          </a:xfrm>
          <a:prstGeom prst="rect">
            <a:avLst/>
          </a:prstGeom>
          <a:solidFill>
            <a:srgbClr val="EEEEEE"/>
          </a:solidFill>
          <a:ln w="114300" cap="sq" cmpd="sng">
            <a:solidFill>
              <a:srgbClr val="D8D8D8"/>
            </a:solidFill>
            <a:prstDash val="solid"/>
            <a:miter lim="8000"/>
            <a:headEnd type="none" w="sm" len="sm"/>
            <a:tailEnd type="none" w="sm" len="sm"/>
          </a:ln>
        </p:spPr>
      </p:pic>
      <p:pic>
        <p:nvPicPr>
          <p:cNvPr id="208" name="Shape 208"/>
          <p:cNvPicPr preferRelativeResize="0"/>
          <p:nvPr/>
        </p:nvPicPr>
        <p:blipFill rotWithShape="1">
          <a:blip r:embed="rId4">
            <a:alphaModFix/>
          </a:blip>
          <a:srcRect t="54175"/>
          <a:stretch/>
        </p:blipFill>
        <p:spPr>
          <a:xfrm rot="3284585">
            <a:off x="8672178" y="2738046"/>
            <a:ext cx="906175" cy="406027"/>
          </a:xfrm>
          <a:prstGeom prst="rect">
            <a:avLst/>
          </a:prstGeom>
          <a:noFill/>
          <a:ln>
            <a:noFill/>
          </a:ln>
        </p:spPr>
      </p:pic>
      <p:pic>
        <p:nvPicPr>
          <p:cNvPr id="209" name="Shape 209"/>
          <p:cNvPicPr preferRelativeResize="0"/>
          <p:nvPr/>
        </p:nvPicPr>
        <p:blipFill rotWithShape="1">
          <a:blip r:embed="rId4">
            <a:alphaModFix/>
          </a:blip>
          <a:srcRect b="50660"/>
          <a:stretch/>
        </p:blipFill>
        <p:spPr>
          <a:xfrm rot="2904028">
            <a:off x="3884333" y="4918460"/>
            <a:ext cx="906125" cy="437268"/>
          </a:xfrm>
          <a:prstGeom prst="rect">
            <a:avLst/>
          </a:prstGeom>
          <a:noFill/>
          <a:ln>
            <a:noFill/>
          </a:ln>
        </p:spPr>
      </p:pic>
      <p:sp>
        <p:nvSpPr>
          <p:cNvPr id="210" name="Shape 210"/>
          <p:cNvSpPr/>
          <p:nvPr/>
        </p:nvSpPr>
        <p:spPr>
          <a:xfrm>
            <a:off x="1064570" y="1628800"/>
            <a:ext cx="33123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grpSp>
        <p:nvGrpSpPr>
          <p:cNvPr id="211" name="Shape 211"/>
          <p:cNvGrpSpPr/>
          <p:nvPr/>
        </p:nvGrpSpPr>
        <p:grpSpPr>
          <a:xfrm>
            <a:off x="1224246" y="1788089"/>
            <a:ext cx="3007471" cy="4520451"/>
            <a:chOff x="0" y="0"/>
            <a:chExt cx="3007471" cy="4520450"/>
          </a:xfrm>
        </p:grpSpPr>
        <p:sp>
          <p:nvSpPr>
            <p:cNvPr id="212" name="Shape 212"/>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3" name="Shape 213"/>
            <p:cNvSpPr txBox="1"/>
            <p:nvPr/>
          </p:nvSpPr>
          <p:spPr>
            <a:xfrm>
              <a:off x="0" y="3883354"/>
              <a:ext cx="3007471" cy="637096"/>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Impact op kwaliteit en efficiëntie dienstverlening</a:t>
              </a:r>
              <a:endParaRPr sz="1200">
                <a:solidFill>
                  <a:schemeClr val="dk1"/>
                </a:solidFill>
                <a:latin typeface="FlandersArtSans-Regular" panose="00000500000000000000" pitchFamily="2" charset="0"/>
                <a:ea typeface="Arial"/>
                <a:cs typeface="Arial"/>
                <a:sym typeface="Arial"/>
              </a:endParaRPr>
            </a:p>
          </p:txBody>
        </p:sp>
        <p:sp>
          <p:nvSpPr>
            <p:cNvPr id="214" name="Shape 214"/>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5" name="Shape 215"/>
            <p:cNvSpPr txBox="1"/>
            <p:nvPr/>
          </p:nvSpPr>
          <p:spPr>
            <a:xfrm>
              <a:off x="0" y="2913056"/>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Meervoudige kosten om informatie te koppelen</a:t>
              </a:r>
              <a:endParaRPr sz="1200">
                <a:solidFill>
                  <a:schemeClr val="dk1"/>
                </a:solidFill>
                <a:latin typeface="FlandersArtSans-Regular" panose="00000500000000000000" pitchFamily="2" charset="0"/>
                <a:ea typeface="Arial"/>
                <a:cs typeface="Arial"/>
                <a:sym typeface="Arial"/>
              </a:endParaRPr>
            </a:p>
          </p:txBody>
        </p:sp>
        <p:sp>
          <p:nvSpPr>
            <p:cNvPr id="216" name="Shape 216"/>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7" name="Shape 217"/>
            <p:cNvSpPr txBox="1"/>
            <p:nvPr/>
          </p:nvSpPr>
          <p:spPr>
            <a:xfrm>
              <a:off x="0" y="1942758"/>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Authentieke bronnen bestaan als silo’s</a:t>
              </a:r>
              <a:endParaRPr sz="1200">
                <a:solidFill>
                  <a:schemeClr val="dk1"/>
                </a:solidFill>
                <a:latin typeface="FlandersArtSans-Regular" panose="00000500000000000000" pitchFamily="2" charset="0"/>
                <a:ea typeface="Arial"/>
                <a:cs typeface="Arial"/>
                <a:sym typeface="Arial"/>
              </a:endParaRPr>
            </a:p>
          </p:txBody>
        </p:sp>
        <p:sp>
          <p:nvSpPr>
            <p:cNvPr id="218" name="Shape 218"/>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9" name="Shape 219"/>
            <p:cNvSpPr txBox="1"/>
            <p:nvPr/>
          </p:nvSpPr>
          <p:spPr>
            <a:xfrm>
              <a:off x="0" y="97246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Informatie wordt gestructureerd/gemodelleerd vanuit 1 perspectief</a:t>
              </a:r>
              <a:endParaRPr sz="1200">
                <a:solidFill>
                  <a:schemeClr val="dk1"/>
                </a:solidFill>
                <a:latin typeface="FlandersArtSans-Regular" panose="00000500000000000000" pitchFamily="2" charset="0"/>
                <a:ea typeface="Arial"/>
                <a:cs typeface="Arial"/>
                <a:sym typeface="Arial"/>
              </a:endParaRPr>
            </a:p>
          </p:txBody>
        </p:sp>
        <p:sp>
          <p:nvSpPr>
            <p:cNvPr id="220" name="Shape 220"/>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21" name="Shape 221"/>
            <p:cNvSpPr txBox="1"/>
            <p:nvPr/>
          </p:nvSpPr>
          <p:spPr>
            <a:xfrm>
              <a:off x="0" y="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dirty="0" err="1">
                  <a:solidFill>
                    <a:schemeClr val="dk1"/>
                  </a:solidFill>
                  <a:latin typeface="FlandersArtSans-Regular" panose="00000500000000000000" pitchFamily="2" charset="0"/>
                  <a:ea typeface="Arial"/>
                  <a:cs typeface="Arial"/>
                  <a:sym typeface="Arial"/>
                </a:rPr>
                <a:t>Applicaties</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kijken</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naar</a:t>
              </a:r>
              <a:r>
                <a:rPr lang="en-GB" sz="1200" dirty="0">
                  <a:solidFill>
                    <a:schemeClr val="dk1"/>
                  </a:solidFill>
                  <a:latin typeface="FlandersArtSans-Regular" panose="00000500000000000000" pitchFamily="2" charset="0"/>
                  <a:ea typeface="Arial"/>
                  <a:cs typeface="Arial"/>
                  <a:sym typeface="Arial"/>
                </a:rPr>
                <a:t> de </a:t>
              </a:r>
              <a:r>
                <a:rPr lang="en-GB" sz="1200" dirty="0" err="1">
                  <a:solidFill>
                    <a:schemeClr val="dk1"/>
                  </a:solidFill>
                  <a:latin typeface="FlandersArtSans-Regular" panose="00000500000000000000" pitchFamily="2" charset="0"/>
                  <a:ea typeface="Arial"/>
                  <a:cs typeface="Arial"/>
                  <a:sym typeface="Arial"/>
                </a:rPr>
                <a:t>reële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wereld</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vanuit</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verschillende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perspectieven</a:t>
              </a:r>
              <a:endParaRPr sz="1200" dirty="0">
                <a:solidFill>
                  <a:schemeClr val="dk1"/>
                </a:solidFill>
                <a:latin typeface="FlandersArtSans-Regular" panose="00000500000000000000" pitchFamily="2" charset="0"/>
                <a:ea typeface="Arial"/>
                <a:cs typeface="Arial"/>
                <a:sym typeface="Arial"/>
              </a:endParaRPr>
            </a:p>
          </p:txBody>
        </p:sp>
      </p:grpSp>
      <p:pic>
        <p:nvPicPr>
          <p:cNvPr id="222" name="Shape 222"/>
          <p:cNvPicPr preferRelativeResize="0"/>
          <p:nvPr/>
        </p:nvPicPr>
        <p:blipFill rotWithShape="1">
          <a:blip r:embed="rId4">
            <a:alphaModFix/>
          </a:blip>
          <a:srcRect t="54175"/>
          <a:stretch/>
        </p:blipFill>
        <p:spPr>
          <a:xfrm rot="1779615">
            <a:off x="745761" y="6117390"/>
            <a:ext cx="906175" cy="406027"/>
          </a:xfrm>
          <a:prstGeom prst="rect">
            <a:avLst/>
          </a:prstGeom>
          <a:noFill/>
          <a:ln>
            <a:noFill/>
          </a:ln>
        </p:spPr>
      </p:pic>
      <p:pic>
        <p:nvPicPr>
          <p:cNvPr id="223" name="Shape 223"/>
          <p:cNvPicPr preferRelativeResize="0"/>
          <p:nvPr/>
        </p:nvPicPr>
        <p:blipFill rotWithShape="1">
          <a:blip r:embed="rId4">
            <a:alphaModFix/>
          </a:blip>
          <a:srcRect b="50660"/>
          <a:stretch/>
        </p:blipFill>
        <p:spPr>
          <a:xfrm rot="1346519">
            <a:off x="3890353" y="1469587"/>
            <a:ext cx="906125" cy="437268"/>
          </a:xfrm>
          <a:prstGeom prst="rect">
            <a:avLst/>
          </a:prstGeom>
          <a:noFill/>
          <a:ln>
            <a:noFill/>
          </a:ln>
        </p:spPr>
      </p:pic>
      <p:sp>
        <p:nvSpPr>
          <p:cNvPr id="2" name="Slide Number Placeholder 1">
            <a:extLst>
              <a:ext uri="{FF2B5EF4-FFF2-40B4-BE49-F238E27FC236}">
                <a16:creationId xmlns:a16="http://schemas.microsoft.com/office/drawing/2014/main" id="{A9EB6100-2B5C-4DEC-9FCE-7C256178E56E}"/>
              </a:ext>
            </a:extLst>
          </p:cNvPr>
          <p:cNvSpPr>
            <a:spLocks noGrp="1"/>
          </p:cNvSpPr>
          <p:nvPr>
            <p:ph type="sldNum" idx="12"/>
          </p:nvPr>
        </p:nvSpPr>
        <p:spPr/>
        <p:txBody>
          <a:bodyPr/>
          <a:lstStyle/>
          <a:p>
            <a:fld id="{00000000-1234-1234-1234-123412341234}" type="slidenum">
              <a:rPr lang="en-GB" smtClean="0"/>
              <a:pPr/>
              <a:t>7</a:t>
            </a:fld>
            <a:endParaRPr lang="en-GB"/>
          </a:p>
        </p:txBody>
      </p:sp>
    </p:spTree>
    <p:extLst>
      <p:ext uri="{BB962C8B-B14F-4D97-AF65-F5344CB8AC3E}">
        <p14:creationId xmlns:p14="http://schemas.microsoft.com/office/powerpoint/2010/main" val="51686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p:nvPr/>
        </p:nvSpPr>
        <p:spPr>
          <a:xfrm>
            <a:off x="1064570" y="1628800"/>
            <a:ext cx="78736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250" name="Shape 250"/>
          <p:cNvPicPr preferRelativeResize="0"/>
          <p:nvPr/>
        </p:nvPicPr>
        <p:blipFill rotWithShape="1">
          <a:blip r:embed="rId3">
            <a:alphaModFix/>
          </a:blip>
          <a:srcRect t="54175"/>
          <a:stretch/>
        </p:blipFill>
        <p:spPr>
          <a:xfrm rot="1779615">
            <a:off x="745761" y="6117390"/>
            <a:ext cx="906175" cy="406027"/>
          </a:xfrm>
          <a:prstGeom prst="rect">
            <a:avLst/>
          </a:prstGeom>
          <a:noFill/>
          <a:ln>
            <a:noFill/>
          </a:ln>
        </p:spPr>
      </p:pic>
      <p:pic>
        <p:nvPicPr>
          <p:cNvPr id="251" name="Shape 251"/>
          <p:cNvPicPr preferRelativeResize="0"/>
          <p:nvPr/>
        </p:nvPicPr>
        <p:blipFill rotWithShape="1">
          <a:blip r:embed="rId3">
            <a:alphaModFix/>
          </a:blip>
          <a:srcRect b="50660"/>
          <a:stretch/>
        </p:blipFill>
        <p:spPr>
          <a:xfrm rot="1346519">
            <a:off x="8502832" y="1380532"/>
            <a:ext cx="906125" cy="437268"/>
          </a:xfrm>
          <a:prstGeom prst="rect">
            <a:avLst/>
          </a:prstGeom>
          <a:noFill/>
          <a:ln>
            <a:noFill/>
          </a:ln>
        </p:spPr>
      </p:pic>
      <p:grpSp>
        <p:nvGrpSpPr>
          <p:cNvPr id="252" name="Shape 252"/>
          <p:cNvGrpSpPr/>
          <p:nvPr/>
        </p:nvGrpSpPr>
        <p:grpSpPr>
          <a:xfrm>
            <a:off x="1333216" y="2039671"/>
            <a:ext cx="7239569" cy="3663081"/>
            <a:chOff x="1202086" y="1576562"/>
            <a:chExt cx="9652758" cy="4884107"/>
          </a:xfrm>
        </p:grpSpPr>
        <p:grpSp>
          <p:nvGrpSpPr>
            <p:cNvPr id="253" name="Shape 253"/>
            <p:cNvGrpSpPr/>
            <p:nvPr/>
          </p:nvGrpSpPr>
          <p:grpSpPr>
            <a:xfrm>
              <a:off x="1202086" y="1576562"/>
              <a:ext cx="9652758" cy="4884107"/>
              <a:chOff x="838199" y="1692121"/>
              <a:chExt cx="9652758" cy="4884107"/>
            </a:xfrm>
          </p:grpSpPr>
          <p:grpSp>
            <p:nvGrpSpPr>
              <p:cNvPr id="254" name="Shape 254"/>
              <p:cNvGrpSpPr/>
              <p:nvPr/>
            </p:nvGrpSpPr>
            <p:grpSpPr>
              <a:xfrm>
                <a:off x="3251389" y="1692123"/>
                <a:ext cx="7239568" cy="4884105"/>
                <a:chOff x="3235384" y="2821128"/>
                <a:chExt cx="3609376" cy="2547895"/>
              </a:xfrm>
            </p:grpSpPr>
            <p:grpSp>
              <p:nvGrpSpPr>
                <p:cNvPr id="255" name="Shape 255"/>
                <p:cNvGrpSpPr/>
                <p:nvPr/>
              </p:nvGrpSpPr>
              <p:grpSpPr>
                <a:xfrm>
                  <a:off x="3235384" y="2821128"/>
                  <a:ext cx="3609376" cy="2547895"/>
                  <a:chOff x="2989837" y="2235322"/>
                  <a:chExt cx="3650187" cy="2267915"/>
                </a:xfrm>
              </p:grpSpPr>
              <p:sp>
                <p:nvSpPr>
                  <p:cNvPr id="256" name="Shape 256"/>
                  <p:cNvSpPr/>
                  <p:nvPr/>
                </p:nvSpPr>
                <p:spPr>
                  <a:xfrm>
                    <a:off x="4206566" y="2235322"/>
                    <a:ext cx="1216729" cy="226791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7" name="Shape 257"/>
                  <p:cNvSpPr txBox="1"/>
                  <p:nvPr/>
                </p:nvSpPr>
                <p:spPr>
                  <a:xfrm>
                    <a:off x="4272367" y="2294327"/>
                    <a:ext cx="1100749" cy="321186"/>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Businessanalisten</a:t>
                    </a:r>
                    <a:endParaRPr sz="1900">
                      <a:latin typeface="FlandersArtSans-Regular" panose="00000500000000000000" pitchFamily="2" charset="0"/>
                    </a:endParaRPr>
                  </a:p>
                </p:txBody>
              </p:sp>
              <p:sp>
                <p:nvSpPr>
                  <p:cNvPr id="258" name="Shape 258"/>
                  <p:cNvSpPr/>
                  <p:nvPr/>
                </p:nvSpPr>
                <p:spPr>
                  <a:xfrm>
                    <a:off x="5423295" y="2235322"/>
                    <a:ext cx="1216729" cy="2267313"/>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9" name="Shape 259"/>
                  <p:cNvSpPr/>
                  <p:nvPr/>
                </p:nvSpPr>
                <p:spPr>
                  <a:xfrm>
                    <a:off x="2989837" y="2235322"/>
                    <a:ext cx="1216729" cy="2267915"/>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0" name="Shape 260"/>
                  <p:cNvSpPr txBox="1"/>
                  <p:nvPr/>
                </p:nvSpPr>
                <p:spPr>
                  <a:xfrm>
                    <a:off x="5489096" y="2293726"/>
                    <a:ext cx="1100749" cy="3217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Ontwikkelaars</a:t>
                    </a:r>
                    <a:endParaRPr sz="1900">
                      <a:latin typeface="FlandersArtSans-Regular" panose="00000500000000000000" pitchFamily="2" charset="0"/>
                    </a:endParaRPr>
                  </a:p>
                </p:txBody>
              </p:sp>
              <p:sp>
                <p:nvSpPr>
                  <p:cNvPr id="261" name="Shape 261"/>
                  <p:cNvSpPr txBox="1"/>
                  <p:nvPr/>
                </p:nvSpPr>
                <p:spPr>
                  <a:xfrm>
                    <a:off x="3055638" y="2294327"/>
                    <a:ext cx="1101563" cy="3211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Project managers</a:t>
                    </a:r>
                    <a:endParaRPr sz="1900">
                      <a:latin typeface="FlandersArtSans-Regular" panose="00000500000000000000" pitchFamily="2" charset="0"/>
                    </a:endParaRPr>
                  </a:p>
                </p:txBody>
              </p:sp>
            </p:grpSp>
            <p:sp>
              <p:nvSpPr>
                <p:cNvPr id="262" name="Shape 262"/>
                <p:cNvSpPr/>
                <p:nvPr/>
              </p:nvSpPr>
              <p:spPr>
                <a:xfrm>
                  <a:off x="3235384" y="4094809"/>
                  <a:ext cx="1154312" cy="1273537"/>
                </a:xfrm>
                <a:custGeom>
                  <a:avLst/>
                  <a:gdLst/>
                  <a:ahLst/>
                  <a:cxnLst/>
                  <a:rect l="0" t="0" r="0" b="0"/>
                  <a:pathLst>
                    <a:path w="120000" h="120000" extrusionOk="0">
                      <a:moveTo>
                        <a:pt x="120000" y="120000"/>
                      </a:moveTo>
                      <a:lnTo>
                        <a:pt x="120000" y="120000"/>
                      </a:lnTo>
                      <a:lnTo>
                        <a:pt x="104788" y="120000"/>
                      </a:lnTo>
                      <a:lnTo>
                        <a:pt x="104788" y="120000"/>
                      </a:lnTo>
                      <a:lnTo>
                        <a:pt x="104037" y="117617"/>
                      </a:lnTo>
                      <a:lnTo>
                        <a:pt x="103098" y="115404"/>
                      </a:lnTo>
                      <a:lnTo>
                        <a:pt x="102535" y="114382"/>
                      </a:lnTo>
                      <a:lnTo>
                        <a:pt x="101971" y="113361"/>
                      </a:lnTo>
                      <a:lnTo>
                        <a:pt x="101220" y="112510"/>
                      </a:lnTo>
                      <a:lnTo>
                        <a:pt x="100281" y="111829"/>
                      </a:lnTo>
                      <a:lnTo>
                        <a:pt x="100281" y="111829"/>
                      </a:lnTo>
                      <a:lnTo>
                        <a:pt x="99906" y="113191"/>
                      </a:lnTo>
                      <a:lnTo>
                        <a:pt x="99718" y="115234"/>
                      </a:lnTo>
                      <a:lnTo>
                        <a:pt x="99718" y="120000"/>
                      </a:lnTo>
                      <a:lnTo>
                        <a:pt x="99718" y="120000"/>
                      </a:lnTo>
                      <a:lnTo>
                        <a:pt x="0" y="120000"/>
                      </a:lnTo>
                      <a:lnTo>
                        <a:pt x="0" y="120000"/>
                      </a:lnTo>
                      <a:lnTo>
                        <a:pt x="0" y="112851"/>
                      </a:lnTo>
                      <a:lnTo>
                        <a:pt x="0" y="112851"/>
                      </a:lnTo>
                      <a:lnTo>
                        <a:pt x="1502" y="110127"/>
                      </a:lnTo>
                      <a:lnTo>
                        <a:pt x="2629" y="107404"/>
                      </a:lnTo>
                      <a:lnTo>
                        <a:pt x="3568" y="104510"/>
                      </a:lnTo>
                      <a:lnTo>
                        <a:pt x="4507" y="101617"/>
                      </a:lnTo>
                      <a:lnTo>
                        <a:pt x="6009" y="95659"/>
                      </a:lnTo>
                      <a:lnTo>
                        <a:pt x="7323" y="89702"/>
                      </a:lnTo>
                      <a:lnTo>
                        <a:pt x="8638" y="83914"/>
                      </a:lnTo>
                      <a:lnTo>
                        <a:pt x="9389" y="81021"/>
                      </a:lnTo>
                      <a:lnTo>
                        <a:pt x="10140" y="78297"/>
                      </a:lnTo>
                      <a:lnTo>
                        <a:pt x="11079" y="75744"/>
                      </a:lnTo>
                      <a:lnTo>
                        <a:pt x="12394" y="73361"/>
                      </a:lnTo>
                      <a:lnTo>
                        <a:pt x="13708" y="70978"/>
                      </a:lnTo>
                      <a:lnTo>
                        <a:pt x="15211" y="68936"/>
                      </a:lnTo>
                      <a:lnTo>
                        <a:pt x="15211" y="68936"/>
                      </a:lnTo>
                      <a:lnTo>
                        <a:pt x="16713" y="67404"/>
                      </a:lnTo>
                      <a:lnTo>
                        <a:pt x="18215" y="66042"/>
                      </a:lnTo>
                      <a:lnTo>
                        <a:pt x="19906" y="64851"/>
                      </a:lnTo>
                      <a:lnTo>
                        <a:pt x="21784" y="63829"/>
                      </a:lnTo>
                      <a:lnTo>
                        <a:pt x="23661" y="62978"/>
                      </a:lnTo>
                      <a:lnTo>
                        <a:pt x="25539" y="62127"/>
                      </a:lnTo>
                      <a:lnTo>
                        <a:pt x="29483" y="60595"/>
                      </a:lnTo>
                      <a:lnTo>
                        <a:pt x="33615" y="58893"/>
                      </a:lnTo>
                      <a:lnTo>
                        <a:pt x="37746" y="57191"/>
                      </a:lnTo>
                      <a:lnTo>
                        <a:pt x="39624" y="56170"/>
                      </a:lnTo>
                      <a:lnTo>
                        <a:pt x="41502" y="54978"/>
                      </a:lnTo>
                      <a:lnTo>
                        <a:pt x="43380" y="53617"/>
                      </a:lnTo>
                      <a:lnTo>
                        <a:pt x="45070" y="52085"/>
                      </a:lnTo>
                      <a:lnTo>
                        <a:pt x="45070" y="52085"/>
                      </a:lnTo>
                      <a:lnTo>
                        <a:pt x="45258" y="50042"/>
                      </a:lnTo>
                      <a:lnTo>
                        <a:pt x="45070" y="48170"/>
                      </a:lnTo>
                      <a:lnTo>
                        <a:pt x="44882" y="46468"/>
                      </a:lnTo>
                      <a:lnTo>
                        <a:pt x="44507" y="44936"/>
                      </a:lnTo>
                      <a:lnTo>
                        <a:pt x="43380" y="42042"/>
                      </a:lnTo>
                      <a:lnTo>
                        <a:pt x="42253" y="39319"/>
                      </a:lnTo>
                      <a:lnTo>
                        <a:pt x="42253" y="39319"/>
                      </a:lnTo>
                      <a:lnTo>
                        <a:pt x="42065" y="38978"/>
                      </a:lnTo>
                      <a:lnTo>
                        <a:pt x="41877" y="38978"/>
                      </a:lnTo>
                      <a:lnTo>
                        <a:pt x="41126" y="39319"/>
                      </a:lnTo>
                      <a:lnTo>
                        <a:pt x="40375" y="39829"/>
                      </a:lnTo>
                      <a:lnTo>
                        <a:pt x="40000" y="39829"/>
                      </a:lnTo>
                      <a:lnTo>
                        <a:pt x="39436" y="39829"/>
                      </a:lnTo>
                      <a:lnTo>
                        <a:pt x="39436" y="39829"/>
                      </a:lnTo>
                      <a:lnTo>
                        <a:pt x="38685" y="36085"/>
                      </a:lnTo>
                      <a:lnTo>
                        <a:pt x="37746" y="32510"/>
                      </a:lnTo>
                      <a:lnTo>
                        <a:pt x="37183" y="30638"/>
                      </a:lnTo>
                      <a:lnTo>
                        <a:pt x="36619" y="29106"/>
                      </a:lnTo>
                      <a:lnTo>
                        <a:pt x="35868" y="27404"/>
                      </a:lnTo>
                      <a:lnTo>
                        <a:pt x="34929" y="26042"/>
                      </a:lnTo>
                      <a:lnTo>
                        <a:pt x="34929" y="26042"/>
                      </a:lnTo>
                      <a:lnTo>
                        <a:pt x="35492" y="24680"/>
                      </a:lnTo>
                      <a:lnTo>
                        <a:pt x="35680" y="23148"/>
                      </a:lnTo>
                      <a:lnTo>
                        <a:pt x="35868" y="21617"/>
                      </a:lnTo>
                      <a:lnTo>
                        <a:pt x="35868" y="19914"/>
                      </a:lnTo>
                      <a:lnTo>
                        <a:pt x="35868" y="18382"/>
                      </a:lnTo>
                      <a:lnTo>
                        <a:pt x="35680" y="16851"/>
                      </a:lnTo>
                      <a:lnTo>
                        <a:pt x="34929" y="13787"/>
                      </a:lnTo>
                      <a:lnTo>
                        <a:pt x="34929" y="13787"/>
                      </a:lnTo>
                      <a:lnTo>
                        <a:pt x="36056" y="11234"/>
                      </a:lnTo>
                      <a:lnTo>
                        <a:pt x="37370" y="9191"/>
                      </a:lnTo>
                      <a:lnTo>
                        <a:pt x="38685" y="7489"/>
                      </a:lnTo>
                      <a:lnTo>
                        <a:pt x="40563" y="5617"/>
                      </a:lnTo>
                      <a:lnTo>
                        <a:pt x="40563" y="5617"/>
                      </a:lnTo>
                      <a:lnTo>
                        <a:pt x="41314" y="4765"/>
                      </a:lnTo>
                      <a:lnTo>
                        <a:pt x="41877" y="3914"/>
                      </a:lnTo>
                      <a:lnTo>
                        <a:pt x="42253" y="3063"/>
                      </a:lnTo>
                      <a:lnTo>
                        <a:pt x="42816" y="2553"/>
                      </a:lnTo>
                      <a:lnTo>
                        <a:pt x="42816" y="2553"/>
                      </a:lnTo>
                      <a:lnTo>
                        <a:pt x="43568" y="2212"/>
                      </a:lnTo>
                      <a:lnTo>
                        <a:pt x="44882" y="1702"/>
                      </a:lnTo>
                      <a:lnTo>
                        <a:pt x="48262" y="851"/>
                      </a:lnTo>
                      <a:lnTo>
                        <a:pt x="51830" y="170"/>
                      </a:lnTo>
                      <a:lnTo>
                        <a:pt x="53521" y="0"/>
                      </a:lnTo>
                      <a:lnTo>
                        <a:pt x="54647" y="0"/>
                      </a:lnTo>
                      <a:lnTo>
                        <a:pt x="54647" y="0"/>
                      </a:lnTo>
                      <a:lnTo>
                        <a:pt x="55211" y="170"/>
                      </a:lnTo>
                      <a:lnTo>
                        <a:pt x="55962" y="680"/>
                      </a:lnTo>
                      <a:lnTo>
                        <a:pt x="56713" y="1191"/>
                      </a:lnTo>
                      <a:lnTo>
                        <a:pt x="57464" y="1531"/>
                      </a:lnTo>
                      <a:lnTo>
                        <a:pt x="57464" y="1531"/>
                      </a:lnTo>
                      <a:lnTo>
                        <a:pt x="61220" y="2042"/>
                      </a:lnTo>
                      <a:lnTo>
                        <a:pt x="64788" y="2553"/>
                      </a:lnTo>
                      <a:lnTo>
                        <a:pt x="66478" y="2723"/>
                      </a:lnTo>
                      <a:lnTo>
                        <a:pt x="67981" y="3063"/>
                      </a:lnTo>
                      <a:lnTo>
                        <a:pt x="69295" y="3574"/>
                      </a:lnTo>
                      <a:lnTo>
                        <a:pt x="70422" y="4085"/>
                      </a:lnTo>
                      <a:lnTo>
                        <a:pt x="70422" y="4085"/>
                      </a:lnTo>
                      <a:lnTo>
                        <a:pt x="69859" y="3744"/>
                      </a:lnTo>
                      <a:lnTo>
                        <a:pt x="69483" y="3744"/>
                      </a:lnTo>
                      <a:lnTo>
                        <a:pt x="69295" y="3914"/>
                      </a:lnTo>
                      <a:lnTo>
                        <a:pt x="69483" y="4425"/>
                      </a:lnTo>
                      <a:lnTo>
                        <a:pt x="69859" y="5617"/>
                      </a:lnTo>
                      <a:lnTo>
                        <a:pt x="69859" y="5617"/>
                      </a:lnTo>
                      <a:lnTo>
                        <a:pt x="70234" y="6127"/>
                      </a:lnTo>
                      <a:lnTo>
                        <a:pt x="70985" y="6638"/>
                      </a:lnTo>
                      <a:lnTo>
                        <a:pt x="72300" y="7489"/>
                      </a:lnTo>
                      <a:lnTo>
                        <a:pt x="74929" y="8680"/>
                      </a:lnTo>
                      <a:lnTo>
                        <a:pt x="74929" y="8680"/>
                      </a:lnTo>
                      <a:lnTo>
                        <a:pt x="74553" y="9361"/>
                      </a:lnTo>
                      <a:lnTo>
                        <a:pt x="74553" y="10212"/>
                      </a:lnTo>
                      <a:lnTo>
                        <a:pt x="74741" y="11063"/>
                      </a:lnTo>
                      <a:lnTo>
                        <a:pt x="75117" y="11744"/>
                      </a:lnTo>
                      <a:lnTo>
                        <a:pt x="76056" y="13276"/>
                      </a:lnTo>
                      <a:lnTo>
                        <a:pt x="77183" y="14297"/>
                      </a:lnTo>
                      <a:lnTo>
                        <a:pt x="77183" y="14297"/>
                      </a:lnTo>
                      <a:lnTo>
                        <a:pt x="76807" y="15489"/>
                      </a:lnTo>
                      <a:lnTo>
                        <a:pt x="76431" y="16680"/>
                      </a:lnTo>
                      <a:lnTo>
                        <a:pt x="76244" y="18893"/>
                      </a:lnTo>
                      <a:lnTo>
                        <a:pt x="76244" y="21276"/>
                      </a:lnTo>
                      <a:lnTo>
                        <a:pt x="76431" y="23489"/>
                      </a:lnTo>
                      <a:lnTo>
                        <a:pt x="76619" y="25872"/>
                      </a:lnTo>
                      <a:lnTo>
                        <a:pt x="76619" y="28085"/>
                      </a:lnTo>
                      <a:lnTo>
                        <a:pt x="76619" y="30297"/>
                      </a:lnTo>
                      <a:lnTo>
                        <a:pt x="76056" y="32680"/>
                      </a:lnTo>
                      <a:lnTo>
                        <a:pt x="76056" y="32680"/>
                      </a:lnTo>
                      <a:lnTo>
                        <a:pt x="75305" y="34553"/>
                      </a:lnTo>
                      <a:lnTo>
                        <a:pt x="74178" y="36425"/>
                      </a:lnTo>
                      <a:lnTo>
                        <a:pt x="71924" y="40170"/>
                      </a:lnTo>
                      <a:lnTo>
                        <a:pt x="70798" y="42042"/>
                      </a:lnTo>
                      <a:lnTo>
                        <a:pt x="70234" y="44085"/>
                      </a:lnTo>
                      <a:lnTo>
                        <a:pt x="70046" y="45106"/>
                      </a:lnTo>
                      <a:lnTo>
                        <a:pt x="70046" y="46297"/>
                      </a:lnTo>
                      <a:lnTo>
                        <a:pt x="70046" y="47319"/>
                      </a:lnTo>
                      <a:lnTo>
                        <a:pt x="70422" y="48510"/>
                      </a:lnTo>
                      <a:lnTo>
                        <a:pt x="70422" y="48510"/>
                      </a:lnTo>
                      <a:lnTo>
                        <a:pt x="72676" y="49531"/>
                      </a:lnTo>
                      <a:lnTo>
                        <a:pt x="75117" y="50553"/>
                      </a:lnTo>
                      <a:lnTo>
                        <a:pt x="77746" y="51404"/>
                      </a:lnTo>
                      <a:lnTo>
                        <a:pt x="80187" y="52085"/>
                      </a:lnTo>
                      <a:lnTo>
                        <a:pt x="90704" y="54808"/>
                      </a:lnTo>
                      <a:lnTo>
                        <a:pt x="93145" y="55489"/>
                      </a:lnTo>
                      <a:lnTo>
                        <a:pt x="95774" y="56340"/>
                      </a:lnTo>
                      <a:lnTo>
                        <a:pt x="98028" y="57191"/>
                      </a:lnTo>
                      <a:lnTo>
                        <a:pt x="100469" y="58212"/>
                      </a:lnTo>
                      <a:lnTo>
                        <a:pt x="102535" y="59574"/>
                      </a:lnTo>
                      <a:lnTo>
                        <a:pt x="104600" y="60936"/>
                      </a:lnTo>
                      <a:lnTo>
                        <a:pt x="106478" y="62468"/>
                      </a:lnTo>
                      <a:lnTo>
                        <a:pt x="108169" y="64340"/>
                      </a:lnTo>
                      <a:lnTo>
                        <a:pt x="108169" y="64340"/>
                      </a:lnTo>
                      <a:lnTo>
                        <a:pt x="110046" y="66893"/>
                      </a:lnTo>
                      <a:lnTo>
                        <a:pt x="111924" y="70127"/>
                      </a:lnTo>
                      <a:lnTo>
                        <a:pt x="113802" y="73872"/>
                      </a:lnTo>
                      <a:lnTo>
                        <a:pt x="115492" y="77957"/>
                      </a:lnTo>
                      <a:lnTo>
                        <a:pt x="116995" y="82212"/>
                      </a:lnTo>
                      <a:lnTo>
                        <a:pt x="117934" y="86468"/>
                      </a:lnTo>
                      <a:lnTo>
                        <a:pt x="118309" y="88510"/>
                      </a:lnTo>
                      <a:lnTo>
                        <a:pt x="118497" y="90553"/>
                      </a:lnTo>
                      <a:lnTo>
                        <a:pt x="118497" y="92595"/>
                      </a:lnTo>
                      <a:lnTo>
                        <a:pt x="118309" y="94468"/>
                      </a:lnTo>
                      <a:lnTo>
                        <a:pt x="118309" y="94468"/>
                      </a:lnTo>
                      <a:lnTo>
                        <a:pt x="118122" y="95148"/>
                      </a:lnTo>
                      <a:lnTo>
                        <a:pt x="117934" y="95829"/>
                      </a:lnTo>
                      <a:lnTo>
                        <a:pt x="117183" y="97021"/>
                      </a:lnTo>
                      <a:lnTo>
                        <a:pt x="116431" y="98212"/>
                      </a:lnTo>
                      <a:lnTo>
                        <a:pt x="116056" y="99574"/>
                      </a:lnTo>
                      <a:lnTo>
                        <a:pt x="116056" y="99574"/>
                      </a:lnTo>
                      <a:lnTo>
                        <a:pt x="115868" y="100936"/>
                      </a:lnTo>
                      <a:lnTo>
                        <a:pt x="115868" y="102127"/>
                      </a:lnTo>
                      <a:lnTo>
                        <a:pt x="116056" y="104680"/>
                      </a:lnTo>
                      <a:lnTo>
                        <a:pt x="116807" y="107063"/>
                      </a:lnTo>
                      <a:lnTo>
                        <a:pt x="117558" y="109617"/>
                      </a:lnTo>
                      <a:lnTo>
                        <a:pt x="118497" y="112000"/>
                      </a:lnTo>
                      <a:lnTo>
                        <a:pt x="119248" y="114553"/>
                      </a:lnTo>
                      <a:lnTo>
                        <a:pt x="119812" y="117106"/>
                      </a:lnTo>
                      <a:lnTo>
                        <a:pt x="120000" y="118638"/>
                      </a:lnTo>
                      <a:lnTo>
                        <a:pt x="120000" y="120000"/>
                      </a:lnTo>
                      <a:lnTo>
                        <a:pt x="120000" y="120000"/>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3" name="Shape 263"/>
                <p:cNvSpPr/>
                <p:nvPr/>
              </p:nvSpPr>
              <p:spPr>
                <a:xfrm>
                  <a:off x="5752749" y="4086114"/>
                  <a:ext cx="980895" cy="1282570"/>
                </a:xfrm>
                <a:custGeom>
                  <a:avLst/>
                  <a:gdLst/>
                  <a:ahLst/>
                  <a:cxnLst/>
                  <a:rect l="0" t="0" r="0" b="0"/>
                  <a:pathLst>
                    <a:path w="120000" h="120000" extrusionOk="0">
                      <a:moveTo>
                        <a:pt x="52380" y="168"/>
                      </a:moveTo>
                      <a:lnTo>
                        <a:pt x="52380" y="168"/>
                      </a:lnTo>
                      <a:cubicBezTo>
                        <a:pt x="52668" y="108"/>
                        <a:pt x="52968" y="60"/>
                        <a:pt x="53256" y="0"/>
                      </a:cubicBezTo>
                      <a:lnTo>
                        <a:pt x="53484" y="0"/>
                      </a:lnTo>
                      <a:lnTo>
                        <a:pt x="53484" y="168"/>
                      </a:lnTo>
                      <a:cubicBezTo>
                        <a:pt x="53412" y="276"/>
                        <a:pt x="53328" y="396"/>
                        <a:pt x="53256" y="504"/>
                      </a:cubicBezTo>
                      <a:lnTo>
                        <a:pt x="52812" y="1020"/>
                      </a:lnTo>
                      <a:cubicBezTo>
                        <a:pt x="52368" y="1464"/>
                        <a:pt x="51936" y="1920"/>
                        <a:pt x="51492" y="2364"/>
                      </a:cubicBezTo>
                      <a:cubicBezTo>
                        <a:pt x="51348" y="2592"/>
                        <a:pt x="51192" y="2820"/>
                        <a:pt x="51048" y="3048"/>
                      </a:cubicBezTo>
                      <a:lnTo>
                        <a:pt x="51048" y="3720"/>
                      </a:lnTo>
                      <a:lnTo>
                        <a:pt x="51048" y="3720"/>
                      </a:lnTo>
                      <a:lnTo>
                        <a:pt x="56136" y="3048"/>
                      </a:lnTo>
                      <a:lnTo>
                        <a:pt x="58560" y="2868"/>
                      </a:lnTo>
                      <a:lnTo>
                        <a:pt x="60996" y="2868"/>
                      </a:lnTo>
                      <a:lnTo>
                        <a:pt x="63648" y="2868"/>
                      </a:lnTo>
                      <a:lnTo>
                        <a:pt x="66072" y="3048"/>
                      </a:lnTo>
                      <a:lnTo>
                        <a:pt x="68508" y="3384"/>
                      </a:lnTo>
                      <a:lnTo>
                        <a:pt x="70716" y="3720"/>
                      </a:lnTo>
                      <a:lnTo>
                        <a:pt x="72924" y="4392"/>
                      </a:lnTo>
                      <a:lnTo>
                        <a:pt x="74916" y="5244"/>
                      </a:lnTo>
                      <a:lnTo>
                        <a:pt x="76908" y="6084"/>
                      </a:lnTo>
                      <a:lnTo>
                        <a:pt x="78672" y="7272"/>
                      </a:lnTo>
                      <a:lnTo>
                        <a:pt x="80220" y="8616"/>
                      </a:lnTo>
                      <a:lnTo>
                        <a:pt x="81552" y="10140"/>
                      </a:lnTo>
                      <a:cubicBezTo>
                        <a:pt x="81924" y="10704"/>
                        <a:pt x="82284" y="11268"/>
                        <a:pt x="82656" y="11832"/>
                      </a:cubicBezTo>
                      <a:cubicBezTo>
                        <a:pt x="82944" y="12504"/>
                        <a:pt x="83244" y="13188"/>
                        <a:pt x="83532" y="13860"/>
                      </a:cubicBezTo>
                      <a:lnTo>
                        <a:pt x="83532" y="13860"/>
                      </a:lnTo>
                      <a:cubicBezTo>
                        <a:pt x="83604" y="14316"/>
                        <a:pt x="83688" y="14760"/>
                        <a:pt x="83760" y="15216"/>
                      </a:cubicBezTo>
                      <a:cubicBezTo>
                        <a:pt x="83832" y="15660"/>
                        <a:pt x="83904" y="16116"/>
                        <a:pt x="83976" y="16560"/>
                      </a:cubicBezTo>
                      <a:cubicBezTo>
                        <a:pt x="83904" y="17016"/>
                        <a:pt x="83832" y="17460"/>
                        <a:pt x="83760" y="17916"/>
                      </a:cubicBezTo>
                      <a:cubicBezTo>
                        <a:pt x="83688" y="18372"/>
                        <a:pt x="83604" y="18816"/>
                        <a:pt x="83532" y="19272"/>
                      </a:cubicBezTo>
                      <a:cubicBezTo>
                        <a:pt x="83244" y="20064"/>
                        <a:pt x="82944" y="20844"/>
                        <a:pt x="82656" y="21636"/>
                      </a:cubicBezTo>
                      <a:cubicBezTo>
                        <a:pt x="82584" y="22032"/>
                        <a:pt x="82500" y="22416"/>
                        <a:pt x="82428" y="22812"/>
                      </a:cubicBezTo>
                      <a:lnTo>
                        <a:pt x="82212" y="24000"/>
                      </a:lnTo>
                      <a:lnTo>
                        <a:pt x="82212" y="24000"/>
                      </a:lnTo>
                      <a:lnTo>
                        <a:pt x="82212" y="25860"/>
                      </a:lnTo>
                      <a:cubicBezTo>
                        <a:pt x="82356" y="26484"/>
                        <a:pt x="82512" y="27096"/>
                        <a:pt x="82656" y="27720"/>
                      </a:cubicBezTo>
                      <a:lnTo>
                        <a:pt x="83088" y="29916"/>
                      </a:lnTo>
                      <a:cubicBezTo>
                        <a:pt x="83160" y="30588"/>
                        <a:pt x="83244" y="31272"/>
                        <a:pt x="83316" y="31944"/>
                      </a:cubicBezTo>
                      <a:cubicBezTo>
                        <a:pt x="83244" y="32280"/>
                        <a:pt x="83160" y="32616"/>
                        <a:pt x="83088" y="32952"/>
                      </a:cubicBezTo>
                      <a:cubicBezTo>
                        <a:pt x="83016" y="33288"/>
                        <a:pt x="82944" y="33636"/>
                        <a:pt x="82872" y="33972"/>
                      </a:cubicBezTo>
                      <a:cubicBezTo>
                        <a:pt x="82800" y="34248"/>
                        <a:pt x="82728" y="34536"/>
                        <a:pt x="82656" y="34812"/>
                      </a:cubicBezTo>
                      <a:cubicBezTo>
                        <a:pt x="82512" y="35100"/>
                        <a:pt x="82356" y="35376"/>
                        <a:pt x="82212" y="35664"/>
                      </a:cubicBezTo>
                      <a:lnTo>
                        <a:pt x="81324" y="36336"/>
                      </a:lnTo>
                      <a:lnTo>
                        <a:pt x="80436" y="36840"/>
                      </a:lnTo>
                      <a:cubicBezTo>
                        <a:pt x="79992" y="37008"/>
                        <a:pt x="79560" y="37188"/>
                        <a:pt x="79116" y="37356"/>
                      </a:cubicBezTo>
                      <a:lnTo>
                        <a:pt x="77568" y="37692"/>
                      </a:lnTo>
                      <a:lnTo>
                        <a:pt x="77568" y="37692"/>
                      </a:lnTo>
                      <a:lnTo>
                        <a:pt x="77568" y="39216"/>
                      </a:lnTo>
                      <a:cubicBezTo>
                        <a:pt x="77424" y="39720"/>
                        <a:pt x="77268" y="40224"/>
                        <a:pt x="77124" y="40728"/>
                      </a:cubicBezTo>
                      <a:cubicBezTo>
                        <a:pt x="76752" y="41748"/>
                        <a:pt x="76392" y="42756"/>
                        <a:pt x="76020" y="43776"/>
                      </a:cubicBezTo>
                      <a:cubicBezTo>
                        <a:pt x="75876" y="44280"/>
                        <a:pt x="75720" y="44796"/>
                        <a:pt x="75576" y="45300"/>
                      </a:cubicBezTo>
                      <a:cubicBezTo>
                        <a:pt x="75504" y="45744"/>
                        <a:pt x="75432" y="46200"/>
                        <a:pt x="75360" y="46644"/>
                      </a:cubicBezTo>
                      <a:cubicBezTo>
                        <a:pt x="75432" y="47148"/>
                        <a:pt x="75504" y="47664"/>
                        <a:pt x="75576" y="48168"/>
                      </a:cubicBezTo>
                      <a:cubicBezTo>
                        <a:pt x="75804" y="48732"/>
                        <a:pt x="76020" y="49296"/>
                        <a:pt x="76248" y="49860"/>
                      </a:cubicBezTo>
                      <a:lnTo>
                        <a:pt x="76248" y="49860"/>
                      </a:lnTo>
                      <a:lnTo>
                        <a:pt x="78672" y="51216"/>
                      </a:lnTo>
                      <a:lnTo>
                        <a:pt x="80880" y="52560"/>
                      </a:lnTo>
                      <a:lnTo>
                        <a:pt x="85968" y="54924"/>
                      </a:lnTo>
                      <a:lnTo>
                        <a:pt x="95916" y="59160"/>
                      </a:lnTo>
                      <a:lnTo>
                        <a:pt x="100776" y="61356"/>
                      </a:lnTo>
                      <a:lnTo>
                        <a:pt x="105420" y="63720"/>
                      </a:lnTo>
                      <a:lnTo>
                        <a:pt x="107628" y="65076"/>
                      </a:lnTo>
                      <a:lnTo>
                        <a:pt x="109608" y="66420"/>
                      </a:lnTo>
                      <a:lnTo>
                        <a:pt x="111600" y="67944"/>
                      </a:lnTo>
                      <a:lnTo>
                        <a:pt x="113376" y="69636"/>
                      </a:lnTo>
                      <a:lnTo>
                        <a:pt x="113376" y="69636"/>
                      </a:lnTo>
                      <a:lnTo>
                        <a:pt x="114480" y="70812"/>
                      </a:lnTo>
                      <a:cubicBezTo>
                        <a:pt x="114768" y="71268"/>
                        <a:pt x="115068" y="71712"/>
                        <a:pt x="115356" y="72168"/>
                      </a:cubicBezTo>
                      <a:lnTo>
                        <a:pt x="116244" y="73524"/>
                      </a:lnTo>
                      <a:cubicBezTo>
                        <a:pt x="116460" y="73968"/>
                        <a:pt x="116688" y="74424"/>
                        <a:pt x="116904" y="74868"/>
                      </a:cubicBezTo>
                      <a:cubicBezTo>
                        <a:pt x="117204" y="75828"/>
                        <a:pt x="117492" y="76788"/>
                        <a:pt x="117792" y="77748"/>
                      </a:cubicBezTo>
                      <a:cubicBezTo>
                        <a:pt x="118008" y="78708"/>
                        <a:pt x="118236" y="79656"/>
                        <a:pt x="118452" y="80616"/>
                      </a:cubicBezTo>
                      <a:cubicBezTo>
                        <a:pt x="118524" y="81636"/>
                        <a:pt x="118608" y="82644"/>
                        <a:pt x="118680" y="83664"/>
                      </a:cubicBezTo>
                      <a:cubicBezTo>
                        <a:pt x="118608" y="84732"/>
                        <a:pt x="118524" y="85800"/>
                        <a:pt x="118452" y="86868"/>
                      </a:cubicBezTo>
                      <a:cubicBezTo>
                        <a:pt x="118380" y="87936"/>
                        <a:pt x="118308" y="89016"/>
                        <a:pt x="118236" y="90084"/>
                      </a:cubicBezTo>
                      <a:cubicBezTo>
                        <a:pt x="118092" y="91212"/>
                        <a:pt x="117936" y="92340"/>
                        <a:pt x="117792" y="93468"/>
                      </a:cubicBezTo>
                      <a:cubicBezTo>
                        <a:pt x="117492" y="95664"/>
                        <a:pt x="117204" y="97860"/>
                        <a:pt x="116904" y="100056"/>
                      </a:cubicBezTo>
                      <a:lnTo>
                        <a:pt x="116688" y="103440"/>
                      </a:lnTo>
                      <a:lnTo>
                        <a:pt x="116688" y="106812"/>
                      </a:lnTo>
                      <a:lnTo>
                        <a:pt x="116904" y="110196"/>
                      </a:lnTo>
                      <a:cubicBezTo>
                        <a:pt x="117048" y="111264"/>
                        <a:pt x="117204" y="112344"/>
                        <a:pt x="117348" y="113412"/>
                      </a:cubicBezTo>
                      <a:cubicBezTo>
                        <a:pt x="117720" y="114480"/>
                        <a:pt x="118080" y="115548"/>
                        <a:pt x="118452" y="116616"/>
                      </a:cubicBezTo>
                      <a:cubicBezTo>
                        <a:pt x="118668" y="117180"/>
                        <a:pt x="118896" y="117744"/>
                        <a:pt x="119112" y="118308"/>
                      </a:cubicBezTo>
                      <a:cubicBezTo>
                        <a:pt x="119412" y="118812"/>
                        <a:pt x="119700" y="119328"/>
                        <a:pt x="120000" y="119832"/>
                      </a:cubicBezTo>
                      <a:lnTo>
                        <a:pt x="120000" y="119832"/>
                      </a:lnTo>
                      <a:lnTo>
                        <a:pt x="107844" y="120000"/>
                      </a:lnTo>
                      <a:lnTo>
                        <a:pt x="104976" y="120000"/>
                      </a:lnTo>
                      <a:lnTo>
                        <a:pt x="102324" y="119664"/>
                      </a:lnTo>
                      <a:lnTo>
                        <a:pt x="100116" y="118980"/>
                      </a:lnTo>
                      <a:cubicBezTo>
                        <a:pt x="99888" y="118812"/>
                        <a:pt x="99672" y="118644"/>
                        <a:pt x="99444" y="118476"/>
                      </a:cubicBezTo>
                      <a:cubicBezTo>
                        <a:pt x="99228" y="118248"/>
                        <a:pt x="99000" y="118032"/>
                        <a:pt x="98784" y="117804"/>
                      </a:cubicBezTo>
                      <a:lnTo>
                        <a:pt x="98784" y="117804"/>
                      </a:lnTo>
                      <a:cubicBezTo>
                        <a:pt x="98568" y="117744"/>
                        <a:pt x="98340" y="117696"/>
                        <a:pt x="98124" y="117636"/>
                      </a:cubicBezTo>
                      <a:cubicBezTo>
                        <a:pt x="97980" y="117696"/>
                        <a:pt x="97824" y="117744"/>
                        <a:pt x="97680" y="117804"/>
                      </a:cubicBezTo>
                      <a:cubicBezTo>
                        <a:pt x="97608" y="117912"/>
                        <a:pt x="97536" y="118032"/>
                        <a:pt x="97464" y="118140"/>
                      </a:cubicBezTo>
                      <a:lnTo>
                        <a:pt x="97464" y="118644"/>
                      </a:lnTo>
                      <a:lnTo>
                        <a:pt x="97464" y="119496"/>
                      </a:lnTo>
                      <a:cubicBezTo>
                        <a:pt x="97392" y="119604"/>
                        <a:pt x="97308" y="119724"/>
                        <a:pt x="97236" y="119832"/>
                      </a:cubicBezTo>
                      <a:lnTo>
                        <a:pt x="96792" y="119832"/>
                      </a:lnTo>
                      <a:lnTo>
                        <a:pt x="96792" y="119832"/>
                      </a:lnTo>
                      <a:lnTo>
                        <a:pt x="23868" y="119832"/>
                      </a:lnTo>
                      <a:lnTo>
                        <a:pt x="23868" y="119832"/>
                      </a:lnTo>
                      <a:lnTo>
                        <a:pt x="23868" y="118476"/>
                      </a:lnTo>
                      <a:lnTo>
                        <a:pt x="23868" y="116952"/>
                      </a:lnTo>
                      <a:lnTo>
                        <a:pt x="23868" y="115776"/>
                      </a:lnTo>
                      <a:lnTo>
                        <a:pt x="23652" y="115272"/>
                      </a:lnTo>
                      <a:lnTo>
                        <a:pt x="23208" y="114756"/>
                      </a:lnTo>
                      <a:lnTo>
                        <a:pt x="23208" y="114756"/>
                      </a:lnTo>
                      <a:lnTo>
                        <a:pt x="22320" y="115104"/>
                      </a:lnTo>
                      <a:lnTo>
                        <a:pt x="21876" y="115440"/>
                      </a:lnTo>
                      <a:cubicBezTo>
                        <a:pt x="21732" y="115668"/>
                        <a:pt x="21576" y="115884"/>
                        <a:pt x="21432" y="116112"/>
                      </a:cubicBezTo>
                      <a:cubicBezTo>
                        <a:pt x="21360" y="116340"/>
                        <a:pt x="21288" y="116556"/>
                        <a:pt x="21216" y="116784"/>
                      </a:cubicBezTo>
                      <a:cubicBezTo>
                        <a:pt x="21144" y="117288"/>
                        <a:pt x="21072" y="117804"/>
                        <a:pt x="21000" y="118308"/>
                      </a:cubicBezTo>
                      <a:cubicBezTo>
                        <a:pt x="20856" y="118812"/>
                        <a:pt x="20700" y="119328"/>
                        <a:pt x="20556" y="119832"/>
                      </a:cubicBezTo>
                      <a:lnTo>
                        <a:pt x="20556" y="119832"/>
                      </a:lnTo>
                      <a:lnTo>
                        <a:pt x="0" y="119832"/>
                      </a:lnTo>
                      <a:lnTo>
                        <a:pt x="0" y="119832"/>
                      </a:lnTo>
                      <a:cubicBezTo>
                        <a:pt x="444" y="118992"/>
                        <a:pt x="876" y="118140"/>
                        <a:pt x="1320" y="117300"/>
                      </a:cubicBezTo>
                      <a:cubicBezTo>
                        <a:pt x="1692" y="116400"/>
                        <a:pt x="2064" y="115488"/>
                        <a:pt x="2436" y="114588"/>
                      </a:cubicBezTo>
                      <a:cubicBezTo>
                        <a:pt x="2652" y="113628"/>
                        <a:pt x="2880" y="112680"/>
                        <a:pt x="3096" y="111720"/>
                      </a:cubicBezTo>
                      <a:cubicBezTo>
                        <a:pt x="3240" y="110700"/>
                        <a:pt x="3396" y="109692"/>
                        <a:pt x="3540" y="108672"/>
                      </a:cubicBezTo>
                      <a:lnTo>
                        <a:pt x="3540" y="105468"/>
                      </a:lnTo>
                      <a:lnTo>
                        <a:pt x="3540" y="102252"/>
                      </a:lnTo>
                      <a:cubicBezTo>
                        <a:pt x="3396" y="100056"/>
                        <a:pt x="3240" y="97860"/>
                        <a:pt x="3096" y="95664"/>
                      </a:cubicBezTo>
                      <a:cubicBezTo>
                        <a:pt x="2880" y="93528"/>
                        <a:pt x="2652" y="91380"/>
                        <a:pt x="2436" y="89244"/>
                      </a:cubicBezTo>
                      <a:cubicBezTo>
                        <a:pt x="2292" y="87156"/>
                        <a:pt x="2136" y="85068"/>
                        <a:pt x="1992" y="82980"/>
                      </a:cubicBezTo>
                      <a:lnTo>
                        <a:pt x="1992" y="79944"/>
                      </a:lnTo>
                      <a:lnTo>
                        <a:pt x="2208" y="77244"/>
                      </a:lnTo>
                      <a:cubicBezTo>
                        <a:pt x="2352" y="76344"/>
                        <a:pt x="2508" y="75432"/>
                        <a:pt x="2652" y="74532"/>
                      </a:cubicBezTo>
                      <a:cubicBezTo>
                        <a:pt x="2868" y="73740"/>
                        <a:pt x="3096" y="72960"/>
                        <a:pt x="3312" y="72168"/>
                      </a:cubicBezTo>
                      <a:lnTo>
                        <a:pt x="3312" y="72168"/>
                      </a:lnTo>
                      <a:cubicBezTo>
                        <a:pt x="3528" y="71664"/>
                        <a:pt x="3756" y="71148"/>
                        <a:pt x="3972" y="70644"/>
                      </a:cubicBezTo>
                      <a:cubicBezTo>
                        <a:pt x="4272" y="70200"/>
                        <a:pt x="4560" y="69744"/>
                        <a:pt x="4860" y="69300"/>
                      </a:cubicBezTo>
                      <a:cubicBezTo>
                        <a:pt x="5232" y="68904"/>
                        <a:pt x="5592" y="68508"/>
                        <a:pt x="5964" y="68112"/>
                      </a:cubicBezTo>
                      <a:lnTo>
                        <a:pt x="7296" y="66924"/>
                      </a:lnTo>
                      <a:lnTo>
                        <a:pt x="8616" y="65916"/>
                      </a:lnTo>
                      <a:lnTo>
                        <a:pt x="10164" y="64896"/>
                      </a:lnTo>
                      <a:lnTo>
                        <a:pt x="11712" y="64056"/>
                      </a:lnTo>
                      <a:lnTo>
                        <a:pt x="13476" y="63216"/>
                      </a:lnTo>
                      <a:lnTo>
                        <a:pt x="17232" y="61860"/>
                      </a:lnTo>
                      <a:lnTo>
                        <a:pt x="21216" y="60504"/>
                      </a:lnTo>
                      <a:lnTo>
                        <a:pt x="29172" y="57972"/>
                      </a:lnTo>
                      <a:lnTo>
                        <a:pt x="29172" y="57972"/>
                      </a:lnTo>
                      <a:lnTo>
                        <a:pt x="31380" y="57132"/>
                      </a:lnTo>
                      <a:lnTo>
                        <a:pt x="33588" y="56112"/>
                      </a:lnTo>
                      <a:lnTo>
                        <a:pt x="37572" y="54084"/>
                      </a:lnTo>
                      <a:lnTo>
                        <a:pt x="39564" y="53076"/>
                      </a:lnTo>
                      <a:lnTo>
                        <a:pt x="41772" y="52392"/>
                      </a:lnTo>
                      <a:lnTo>
                        <a:pt x="44196" y="51720"/>
                      </a:lnTo>
                      <a:lnTo>
                        <a:pt x="47076" y="51384"/>
                      </a:lnTo>
                      <a:lnTo>
                        <a:pt x="47076" y="51384"/>
                      </a:lnTo>
                      <a:cubicBezTo>
                        <a:pt x="46704" y="49800"/>
                        <a:pt x="46344" y="48228"/>
                        <a:pt x="45972" y="46644"/>
                      </a:cubicBezTo>
                      <a:cubicBezTo>
                        <a:pt x="45744" y="45912"/>
                        <a:pt x="45528" y="45180"/>
                        <a:pt x="45300" y="44448"/>
                      </a:cubicBezTo>
                      <a:cubicBezTo>
                        <a:pt x="45084" y="43824"/>
                        <a:pt x="44856" y="43212"/>
                        <a:pt x="44640" y="42588"/>
                      </a:cubicBezTo>
                      <a:cubicBezTo>
                        <a:pt x="44268" y="42024"/>
                        <a:pt x="43908" y="41460"/>
                        <a:pt x="43536" y="40896"/>
                      </a:cubicBezTo>
                      <a:lnTo>
                        <a:pt x="42432" y="39216"/>
                      </a:lnTo>
                      <a:lnTo>
                        <a:pt x="40884" y="37860"/>
                      </a:lnTo>
                      <a:lnTo>
                        <a:pt x="39120" y="36672"/>
                      </a:lnTo>
                      <a:lnTo>
                        <a:pt x="39120" y="36672"/>
                      </a:lnTo>
                      <a:cubicBezTo>
                        <a:pt x="38388" y="33684"/>
                        <a:pt x="37644" y="30708"/>
                        <a:pt x="36912" y="27720"/>
                      </a:cubicBezTo>
                      <a:cubicBezTo>
                        <a:pt x="36612" y="26364"/>
                        <a:pt x="36324" y="25020"/>
                        <a:pt x="36024" y="23664"/>
                      </a:cubicBezTo>
                      <a:cubicBezTo>
                        <a:pt x="35952" y="23040"/>
                        <a:pt x="35868" y="22428"/>
                        <a:pt x="35796" y="21804"/>
                      </a:cubicBezTo>
                      <a:lnTo>
                        <a:pt x="35796" y="19944"/>
                      </a:lnTo>
                      <a:lnTo>
                        <a:pt x="35796" y="18084"/>
                      </a:lnTo>
                      <a:cubicBezTo>
                        <a:pt x="35868" y="17520"/>
                        <a:pt x="35952" y="16956"/>
                        <a:pt x="36024" y="16392"/>
                      </a:cubicBezTo>
                      <a:cubicBezTo>
                        <a:pt x="36168" y="15768"/>
                        <a:pt x="36324" y="15156"/>
                        <a:pt x="36468" y="14532"/>
                      </a:cubicBezTo>
                      <a:cubicBezTo>
                        <a:pt x="36684" y="13968"/>
                        <a:pt x="36912" y="13404"/>
                        <a:pt x="37128" y="12840"/>
                      </a:cubicBezTo>
                      <a:cubicBezTo>
                        <a:pt x="37428" y="12276"/>
                        <a:pt x="37716" y="11724"/>
                        <a:pt x="38016" y="11160"/>
                      </a:cubicBezTo>
                      <a:cubicBezTo>
                        <a:pt x="38388" y="10596"/>
                        <a:pt x="38748" y="10032"/>
                        <a:pt x="39120" y="9468"/>
                      </a:cubicBezTo>
                      <a:lnTo>
                        <a:pt x="40668" y="7944"/>
                      </a:lnTo>
                      <a:lnTo>
                        <a:pt x="42432" y="6252"/>
                      </a:lnTo>
                      <a:lnTo>
                        <a:pt x="42432" y="6252"/>
                      </a:lnTo>
                      <a:lnTo>
                        <a:pt x="43320" y="6252"/>
                      </a:lnTo>
                      <a:lnTo>
                        <a:pt x="44196" y="6252"/>
                      </a:lnTo>
                      <a:lnTo>
                        <a:pt x="45528" y="6084"/>
                      </a:lnTo>
                      <a:cubicBezTo>
                        <a:pt x="45972" y="5976"/>
                        <a:pt x="46404" y="5856"/>
                        <a:pt x="46848" y="5748"/>
                      </a:cubicBezTo>
                      <a:lnTo>
                        <a:pt x="47508" y="5748"/>
                      </a:lnTo>
                      <a:lnTo>
                        <a:pt x="48396" y="5748"/>
                      </a:lnTo>
                      <a:lnTo>
                        <a:pt x="48396" y="5748"/>
                      </a:lnTo>
                      <a:cubicBezTo>
                        <a:pt x="48612" y="5580"/>
                        <a:pt x="48840" y="5412"/>
                        <a:pt x="49056" y="5244"/>
                      </a:cubicBezTo>
                      <a:cubicBezTo>
                        <a:pt x="49284" y="5016"/>
                        <a:pt x="49500" y="4788"/>
                        <a:pt x="49728" y="4560"/>
                      </a:cubicBezTo>
                      <a:cubicBezTo>
                        <a:pt x="50016" y="4056"/>
                        <a:pt x="50316" y="3552"/>
                        <a:pt x="50604" y="3048"/>
                      </a:cubicBezTo>
                      <a:cubicBezTo>
                        <a:pt x="50832" y="2544"/>
                        <a:pt x="51048" y="2028"/>
                        <a:pt x="51276" y="1524"/>
                      </a:cubicBezTo>
                      <a:lnTo>
                        <a:pt x="51708" y="840"/>
                      </a:lnTo>
                      <a:lnTo>
                        <a:pt x="52380" y="168"/>
                      </a:lnTo>
                      <a:lnTo>
                        <a:pt x="52380" y="168"/>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4" name="Shape 264"/>
                <p:cNvSpPr/>
                <p:nvPr/>
              </p:nvSpPr>
              <p:spPr>
                <a:xfrm>
                  <a:off x="4614867" y="4116486"/>
                  <a:ext cx="895992" cy="1251860"/>
                </a:xfrm>
                <a:custGeom>
                  <a:avLst/>
                  <a:gdLst/>
                  <a:ahLst/>
                  <a:cxnLst/>
                  <a:rect l="0" t="0" r="0" b="0"/>
                  <a:pathLst>
                    <a:path w="120000" h="120000" extrusionOk="0">
                      <a:moveTo>
                        <a:pt x="108145" y="54545"/>
                      </a:moveTo>
                      <a:lnTo>
                        <a:pt x="108145" y="54545"/>
                      </a:lnTo>
                      <a:lnTo>
                        <a:pt x="107903" y="50735"/>
                      </a:lnTo>
                      <a:lnTo>
                        <a:pt x="107661" y="48484"/>
                      </a:lnTo>
                      <a:lnTo>
                        <a:pt x="107177" y="46580"/>
                      </a:lnTo>
                      <a:lnTo>
                        <a:pt x="106209" y="44675"/>
                      </a:lnTo>
                      <a:lnTo>
                        <a:pt x="105725" y="43809"/>
                      </a:lnTo>
                      <a:lnTo>
                        <a:pt x="105000" y="42943"/>
                      </a:lnTo>
                      <a:lnTo>
                        <a:pt x="104274" y="42251"/>
                      </a:lnTo>
                      <a:lnTo>
                        <a:pt x="103306" y="41731"/>
                      </a:lnTo>
                      <a:lnTo>
                        <a:pt x="102096" y="41385"/>
                      </a:lnTo>
                      <a:lnTo>
                        <a:pt x="100887" y="41038"/>
                      </a:lnTo>
                      <a:lnTo>
                        <a:pt x="100887" y="41038"/>
                      </a:lnTo>
                      <a:lnTo>
                        <a:pt x="103306" y="46926"/>
                      </a:lnTo>
                      <a:lnTo>
                        <a:pt x="105483" y="53160"/>
                      </a:lnTo>
                      <a:lnTo>
                        <a:pt x="106451" y="56277"/>
                      </a:lnTo>
                      <a:lnTo>
                        <a:pt x="107177" y="59567"/>
                      </a:lnTo>
                      <a:lnTo>
                        <a:pt x="107661" y="63030"/>
                      </a:lnTo>
                      <a:lnTo>
                        <a:pt x="108145" y="66493"/>
                      </a:lnTo>
                      <a:lnTo>
                        <a:pt x="108145" y="66493"/>
                      </a:lnTo>
                      <a:lnTo>
                        <a:pt x="108387" y="67012"/>
                      </a:lnTo>
                      <a:lnTo>
                        <a:pt x="108870" y="67359"/>
                      </a:lnTo>
                      <a:lnTo>
                        <a:pt x="110322" y="68225"/>
                      </a:lnTo>
                      <a:lnTo>
                        <a:pt x="112258" y="68744"/>
                      </a:lnTo>
                      <a:lnTo>
                        <a:pt x="114193" y="69090"/>
                      </a:lnTo>
                      <a:lnTo>
                        <a:pt x="116129" y="68917"/>
                      </a:lnTo>
                      <a:lnTo>
                        <a:pt x="117096" y="68917"/>
                      </a:lnTo>
                      <a:lnTo>
                        <a:pt x="117822" y="68571"/>
                      </a:lnTo>
                      <a:lnTo>
                        <a:pt x="118548" y="68225"/>
                      </a:lnTo>
                      <a:lnTo>
                        <a:pt x="119032" y="67705"/>
                      </a:lnTo>
                      <a:lnTo>
                        <a:pt x="119516" y="67186"/>
                      </a:lnTo>
                      <a:lnTo>
                        <a:pt x="119758" y="66493"/>
                      </a:lnTo>
                      <a:lnTo>
                        <a:pt x="119758" y="66493"/>
                      </a:lnTo>
                      <a:lnTo>
                        <a:pt x="120000" y="67012"/>
                      </a:lnTo>
                      <a:lnTo>
                        <a:pt x="120000" y="67532"/>
                      </a:lnTo>
                      <a:lnTo>
                        <a:pt x="120000" y="68051"/>
                      </a:lnTo>
                      <a:lnTo>
                        <a:pt x="119758" y="68398"/>
                      </a:lnTo>
                      <a:lnTo>
                        <a:pt x="118790" y="69264"/>
                      </a:lnTo>
                      <a:lnTo>
                        <a:pt x="117580" y="69956"/>
                      </a:lnTo>
                      <a:lnTo>
                        <a:pt x="115887" y="70476"/>
                      </a:lnTo>
                      <a:lnTo>
                        <a:pt x="113951" y="70649"/>
                      </a:lnTo>
                      <a:lnTo>
                        <a:pt x="112258" y="70649"/>
                      </a:lnTo>
                      <a:lnTo>
                        <a:pt x="110322" y="70129"/>
                      </a:lnTo>
                      <a:lnTo>
                        <a:pt x="110322" y="70129"/>
                      </a:lnTo>
                      <a:lnTo>
                        <a:pt x="109596" y="71688"/>
                      </a:lnTo>
                      <a:lnTo>
                        <a:pt x="109354" y="73246"/>
                      </a:lnTo>
                      <a:lnTo>
                        <a:pt x="109354" y="74978"/>
                      </a:lnTo>
                      <a:lnTo>
                        <a:pt x="109596" y="76363"/>
                      </a:lnTo>
                      <a:lnTo>
                        <a:pt x="109596" y="76363"/>
                      </a:lnTo>
                      <a:lnTo>
                        <a:pt x="110080" y="76709"/>
                      </a:lnTo>
                      <a:lnTo>
                        <a:pt x="110806" y="76883"/>
                      </a:lnTo>
                      <a:lnTo>
                        <a:pt x="111532" y="76883"/>
                      </a:lnTo>
                      <a:lnTo>
                        <a:pt x="112258" y="76883"/>
                      </a:lnTo>
                      <a:lnTo>
                        <a:pt x="113951" y="76536"/>
                      </a:lnTo>
                      <a:lnTo>
                        <a:pt x="114435" y="76190"/>
                      </a:lnTo>
                      <a:lnTo>
                        <a:pt x="114677" y="75844"/>
                      </a:lnTo>
                      <a:lnTo>
                        <a:pt x="114677" y="75844"/>
                      </a:lnTo>
                      <a:lnTo>
                        <a:pt x="115161" y="76190"/>
                      </a:lnTo>
                      <a:lnTo>
                        <a:pt x="115161" y="76709"/>
                      </a:lnTo>
                      <a:lnTo>
                        <a:pt x="114919" y="77056"/>
                      </a:lnTo>
                      <a:lnTo>
                        <a:pt x="114193" y="77575"/>
                      </a:lnTo>
                      <a:lnTo>
                        <a:pt x="112741" y="78095"/>
                      </a:lnTo>
                      <a:lnTo>
                        <a:pt x="111048" y="78441"/>
                      </a:lnTo>
                      <a:lnTo>
                        <a:pt x="111048" y="78441"/>
                      </a:lnTo>
                      <a:lnTo>
                        <a:pt x="112016" y="78961"/>
                      </a:lnTo>
                      <a:lnTo>
                        <a:pt x="112983" y="79653"/>
                      </a:lnTo>
                      <a:lnTo>
                        <a:pt x="112983" y="80000"/>
                      </a:lnTo>
                      <a:lnTo>
                        <a:pt x="112741" y="80173"/>
                      </a:lnTo>
                      <a:lnTo>
                        <a:pt x="112016" y="80346"/>
                      </a:lnTo>
                      <a:lnTo>
                        <a:pt x="111048" y="80519"/>
                      </a:lnTo>
                      <a:lnTo>
                        <a:pt x="111048" y="80519"/>
                      </a:lnTo>
                      <a:lnTo>
                        <a:pt x="111048" y="80865"/>
                      </a:lnTo>
                      <a:lnTo>
                        <a:pt x="111532" y="81038"/>
                      </a:lnTo>
                      <a:lnTo>
                        <a:pt x="112500" y="81038"/>
                      </a:lnTo>
                      <a:lnTo>
                        <a:pt x="113709" y="81038"/>
                      </a:lnTo>
                      <a:lnTo>
                        <a:pt x="114677" y="81038"/>
                      </a:lnTo>
                      <a:lnTo>
                        <a:pt x="114677" y="81038"/>
                      </a:lnTo>
                      <a:lnTo>
                        <a:pt x="114435" y="81558"/>
                      </a:lnTo>
                      <a:lnTo>
                        <a:pt x="113709" y="82077"/>
                      </a:lnTo>
                      <a:lnTo>
                        <a:pt x="112983" y="82251"/>
                      </a:lnTo>
                      <a:lnTo>
                        <a:pt x="112016" y="82424"/>
                      </a:lnTo>
                      <a:lnTo>
                        <a:pt x="109838" y="82597"/>
                      </a:lnTo>
                      <a:lnTo>
                        <a:pt x="108870" y="82770"/>
                      </a:lnTo>
                      <a:lnTo>
                        <a:pt x="108145" y="83116"/>
                      </a:lnTo>
                      <a:lnTo>
                        <a:pt x="108145" y="83116"/>
                      </a:lnTo>
                      <a:lnTo>
                        <a:pt x="107661" y="87445"/>
                      </a:lnTo>
                      <a:lnTo>
                        <a:pt x="107177" y="92121"/>
                      </a:lnTo>
                      <a:lnTo>
                        <a:pt x="106935" y="96796"/>
                      </a:lnTo>
                      <a:lnTo>
                        <a:pt x="107177" y="101645"/>
                      </a:lnTo>
                      <a:lnTo>
                        <a:pt x="107419" y="106493"/>
                      </a:lnTo>
                      <a:lnTo>
                        <a:pt x="107903" y="111341"/>
                      </a:lnTo>
                      <a:lnTo>
                        <a:pt x="108629" y="115844"/>
                      </a:lnTo>
                      <a:lnTo>
                        <a:pt x="109596" y="120000"/>
                      </a:lnTo>
                      <a:lnTo>
                        <a:pt x="109596" y="120000"/>
                      </a:lnTo>
                      <a:lnTo>
                        <a:pt x="725" y="120000"/>
                      </a:lnTo>
                      <a:lnTo>
                        <a:pt x="725" y="120000"/>
                      </a:lnTo>
                      <a:lnTo>
                        <a:pt x="1451" y="117056"/>
                      </a:lnTo>
                      <a:lnTo>
                        <a:pt x="2177" y="113766"/>
                      </a:lnTo>
                      <a:lnTo>
                        <a:pt x="2661" y="109956"/>
                      </a:lnTo>
                      <a:lnTo>
                        <a:pt x="3145" y="105974"/>
                      </a:lnTo>
                      <a:lnTo>
                        <a:pt x="3387" y="101645"/>
                      </a:lnTo>
                      <a:lnTo>
                        <a:pt x="3387" y="97316"/>
                      </a:lnTo>
                      <a:lnTo>
                        <a:pt x="3387" y="92987"/>
                      </a:lnTo>
                      <a:lnTo>
                        <a:pt x="2903" y="88831"/>
                      </a:lnTo>
                      <a:lnTo>
                        <a:pt x="2903" y="88831"/>
                      </a:lnTo>
                      <a:lnTo>
                        <a:pt x="2177" y="85367"/>
                      </a:lnTo>
                      <a:lnTo>
                        <a:pt x="1451" y="81731"/>
                      </a:lnTo>
                      <a:lnTo>
                        <a:pt x="483" y="77922"/>
                      </a:lnTo>
                      <a:lnTo>
                        <a:pt x="0" y="74285"/>
                      </a:lnTo>
                      <a:lnTo>
                        <a:pt x="0" y="72380"/>
                      </a:lnTo>
                      <a:lnTo>
                        <a:pt x="0" y="70649"/>
                      </a:lnTo>
                      <a:lnTo>
                        <a:pt x="483" y="68917"/>
                      </a:lnTo>
                      <a:lnTo>
                        <a:pt x="967" y="67186"/>
                      </a:lnTo>
                      <a:lnTo>
                        <a:pt x="1935" y="65627"/>
                      </a:lnTo>
                      <a:lnTo>
                        <a:pt x="3145" y="64242"/>
                      </a:lnTo>
                      <a:lnTo>
                        <a:pt x="4596" y="63030"/>
                      </a:lnTo>
                      <a:lnTo>
                        <a:pt x="6532" y="61818"/>
                      </a:lnTo>
                      <a:lnTo>
                        <a:pt x="6532" y="61818"/>
                      </a:lnTo>
                      <a:lnTo>
                        <a:pt x="7741" y="61298"/>
                      </a:lnTo>
                      <a:lnTo>
                        <a:pt x="8951" y="60952"/>
                      </a:lnTo>
                      <a:lnTo>
                        <a:pt x="12096" y="60432"/>
                      </a:lnTo>
                      <a:lnTo>
                        <a:pt x="18870" y="59740"/>
                      </a:lnTo>
                      <a:lnTo>
                        <a:pt x="18870" y="59740"/>
                      </a:lnTo>
                      <a:lnTo>
                        <a:pt x="17903" y="58701"/>
                      </a:lnTo>
                      <a:lnTo>
                        <a:pt x="16693" y="57835"/>
                      </a:lnTo>
                      <a:lnTo>
                        <a:pt x="15241" y="56969"/>
                      </a:lnTo>
                      <a:lnTo>
                        <a:pt x="14032" y="56103"/>
                      </a:lnTo>
                      <a:lnTo>
                        <a:pt x="13064" y="55064"/>
                      </a:lnTo>
                      <a:lnTo>
                        <a:pt x="12580" y="53852"/>
                      </a:lnTo>
                      <a:lnTo>
                        <a:pt x="12338" y="53333"/>
                      </a:lnTo>
                      <a:lnTo>
                        <a:pt x="12338" y="52640"/>
                      </a:lnTo>
                      <a:lnTo>
                        <a:pt x="12580" y="51774"/>
                      </a:lnTo>
                      <a:lnTo>
                        <a:pt x="13064" y="50909"/>
                      </a:lnTo>
                      <a:lnTo>
                        <a:pt x="13064" y="50909"/>
                      </a:lnTo>
                      <a:lnTo>
                        <a:pt x="14516" y="52987"/>
                      </a:lnTo>
                      <a:lnTo>
                        <a:pt x="15241" y="54025"/>
                      </a:lnTo>
                      <a:lnTo>
                        <a:pt x="15967" y="55064"/>
                      </a:lnTo>
                      <a:lnTo>
                        <a:pt x="16935" y="55930"/>
                      </a:lnTo>
                      <a:lnTo>
                        <a:pt x="18145" y="56623"/>
                      </a:lnTo>
                      <a:lnTo>
                        <a:pt x="19838" y="56969"/>
                      </a:lnTo>
                      <a:lnTo>
                        <a:pt x="21774" y="57142"/>
                      </a:lnTo>
                      <a:lnTo>
                        <a:pt x="21774" y="57142"/>
                      </a:lnTo>
                      <a:lnTo>
                        <a:pt x="21774" y="56623"/>
                      </a:lnTo>
                      <a:lnTo>
                        <a:pt x="21290" y="55930"/>
                      </a:lnTo>
                      <a:lnTo>
                        <a:pt x="19838" y="54545"/>
                      </a:lnTo>
                      <a:lnTo>
                        <a:pt x="18870" y="53679"/>
                      </a:lnTo>
                      <a:lnTo>
                        <a:pt x="18387" y="52813"/>
                      </a:lnTo>
                      <a:lnTo>
                        <a:pt x="17903" y="51601"/>
                      </a:lnTo>
                      <a:lnTo>
                        <a:pt x="18145" y="50389"/>
                      </a:lnTo>
                      <a:lnTo>
                        <a:pt x="18145" y="50389"/>
                      </a:lnTo>
                      <a:lnTo>
                        <a:pt x="18870" y="50735"/>
                      </a:lnTo>
                      <a:lnTo>
                        <a:pt x="19354" y="51255"/>
                      </a:lnTo>
                      <a:lnTo>
                        <a:pt x="20080" y="52640"/>
                      </a:lnTo>
                      <a:lnTo>
                        <a:pt x="20806" y="53852"/>
                      </a:lnTo>
                      <a:lnTo>
                        <a:pt x="21290" y="54545"/>
                      </a:lnTo>
                      <a:lnTo>
                        <a:pt x="21774" y="55064"/>
                      </a:lnTo>
                      <a:lnTo>
                        <a:pt x="21774" y="55064"/>
                      </a:lnTo>
                      <a:lnTo>
                        <a:pt x="22500" y="54372"/>
                      </a:lnTo>
                      <a:lnTo>
                        <a:pt x="22741" y="54372"/>
                      </a:lnTo>
                      <a:lnTo>
                        <a:pt x="22983" y="54372"/>
                      </a:lnTo>
                      <a:lnTo>
                        <a:pt x="23709" y="54545"/>
                      </a:lnTo>
                      <a:lnTo>
                        <a:pt x="24677" y="55064"/>
                      </a:lnTo>
                      <a:lnTo>
                        <a:pt x="24677" y="55064"/>
                      </a:lnTo>
                      <a:lnTo>
                        <a:pt x="23709" y="53679"/>
                      </a:lnTo>
                      <a:lnTo>
                        <a:pt x="23225" y="52294"/>
                      </a:lnTo>
                      <a:lnTo>
                        <a:pt x="22741" y="50909"/>
                      </a:lnTo>
                      <a:lnTo>
                        <a:pt x="22500" y="49523"/>
                      </a:lnTo>
                      <a:lnTo>
                        <a:pt x="22258" y="47965"/>
                      </a:lnTo>
                      <a:lnTo>
                        <a:pt x="22500" y="46406"/>
                      </a:lnTo>
                      <a:lnTo>
                        <a:pt x="22741" y="43116"/>
                      </a:lnTo>
                      <a:lnTo>
                        <a:pt x="23467" y="39826"/>
                      </a:lnTo>
                      <a:lnTo>
                        <a:pt x="24435" y="36363"/>
                      </a:lnTo>
                      <a:lnTo>
                        <a:pt x="25403" y="32900"/>
                      </a:lnTo>
                      <a:lnTo>
                        <a:pt x="26129" y="29610"/>
                      </a:lnTo>
                      <a:lnTo>
                        <a:pt x="26129" y="29610"/>
                      </a:lnTo>
                      <a:lnTo>
                        <a:pt x="25161" y="29783"/>
                      </a:lnTo>
                      <a:lnTo>
                        <a:pt x="24435" y="30303"/>
                      </a:lnTo>
                      <a:lnTo>
                        <a:pt x="23951" y="30822"/>
                      </a:lnTo>
                      <a:lnTo>
                        <a:pt x="23709" y="31515"/>
                      </a:lnTo>
                      <a:lnTo>
                        <a:pt x="22983" y="32900"/>
                      </a:lnTo>
                      <a:lnTo>
                        <a:pt x="22500" y="34285"/>
                      </a:lnTo>
                      <a:lnTo>
                        <a:pt x="22500" y="34285"/>
                      </a:lnTo>
                      <a:lnTo>
                        <a:pt x="22016" y="33419"/>
                      </a:lnTo>
                      <a:lnTo>
                        <a:pt x="22016" y="32554"/>
                      </a:lnTo>
                      <a:lnTo>
                        <a:pt x="22258" y="31688"/>
                      </a:lnTo>
                      <a:lnTo>
                        <a:pt x="22741" y="30822"/>
                      </a:lnTo>
                      <a:lnTo>
                        <a:pt x="23951" y="29264"/>
                      </a:lnTo>
                      <a:lnTo>
                        <a:pt x="25403" y="28051"/>
                      </a:lnTo>
                      <a:lnTo>
                        <a:pt x="25403" y="28051"/>
                      </a:lnTo>
                      <a:lnTo>
                        <a:pt x="27096" y="22337"/>
                      </a:lnTo>
                      <a:lnTo>
                        <a:pt x="28306" y="19567"/>
                      </a:lnTo>
                      <a:lnTo>
                        <a:pt x="29516" y="16796"/>
                      </a:lnTo>
                      <a:lnTo>
                        <a:pt x="30967" y="14372"/>
                      </a:lnTo>
                      <a:lnTo>
                        <a:pt x="32661" y="11948"/>
                      </a:lnTo>
                      <a:lnTo>
                        <a:pt x="34354" y="9696"/>
                      </a:lnTo>
                      <a:lnTo>
                        <a:pt x="36290" y="7619"/>
                      </a:lnTo>
                      <a:lnTo>
                        <a:pt x="38709" y="5887"/>
                      </a:lnTo>
                      <a:lnTo>
                        <a:pt x="41129" y="4155"/>
                      </a:lnTo>
                      <a:lnTo>
                        <a:pt x="44032" y="2770"/>
                      </a:lnTo>
                      <a:lnTo>
                        <a:pt x="46935" y="1558"/>
                      </a:lnTo>
                      <a:lnTo>
                        <a:pt x="50322" y="692"/>
                      </a:lnTo>
                      <a:lnTo>
                        <a:pt x="53951" y="173"/>
                      </a:lnTo>
                      <a:lnTo>
                        <a:pt x="58064" y="0"/>
                      </a:lnTo>
                      <a:lnTo>
                        <a:pt x="62419" y="0"/>
                      </a:lnTo>
                      <a:lnTo>
                        <a:pt x="62419" y="0"/>
                      </a:lnTo>
                      <a:lnTo>
                        <a:pt x="64354" y="173"/>
                      </a:lnTo>
                      <a:lnTo>
                        <a:pt x="66048" y="519"/>
                      </a:lnTo>
                      <a:lnTo>
                        <a:pt x="67741" y="865"/>
                      </a:lnTo>
                      <a:lnTo>
                        <a:pt x="69435" y="1385"/>
                      </a:lnTo>
                      <a:lnTo>
                        <a:pt x="70887" y="1904"/>
                      </a:lnTo>
                      <a:lnTo>
                        <a:pt x="72338" y="2597"/>
                      </a:lnTo>
                      <a:lnTo>
                        <a:pt x="75000" y="4329"/>
                      </a:lnTo>
                      <a:lnTo>
                        <a:pt x="77419" y="6406"/>
                      </a:lnTo>
                      <a:lnTo>
                        <a:pt x="79596" y="8658"/>
                      </a:lnTo>
                      <a:lnTo>
                        <a:pt x="81532" y="11255"/>
                      </a:lnTo>
                      <a:lnTo>
                        <a:pt x="83467" y="14025"/>
                      </a:lnTo>
                      <a:lnTo>
                        <a:pt x="83467" y="14025"/>
                      </a:lnTo>
                      <a:lnTo>
                        <a:pt x="85645" y="17316"/>
                      </a:lnTo>
                      <a:lnTo>
                        <a:pt x="88064" y="20259"/>
                      </a:lnTo>
                      <a:lnTo>
                        <a:pt x="93145" y="26147"/>
                      </a:lnTo>
                      <a:lnTo>
                        <a:pt x="98225" y="31688"/>
                      </a:lnTo>
                      <a:lnTo>
                        <a:pt x="103790" y="37402"/>
                      </a:lnTo>
                      <a:lnTo>
                        <a:pt x="103790" y="37402"/>
                      </a:lnTo>
                      <a:lnTo>
                        <a:pt x="103064" y="36883"/>
                      </a:lnTo>
                      <a:lnTo>
                        <a:pt x="102338" y="36363"/>
                      </a:lnTo>
                      <a:lnTo>
                        <a:pt x="101370" y="34978"/>
                      </a:lnTo>
                      <a:lnTo>
                        <a:pt x="100645" y="34458"/>
                      </a:lnTo>
                      <a:lnTo>
                        <a:pt x="100161" y="33766"/>
                      </a:lnTo>
                      <a:lnTo>
                        <a:pt x="99193" y="33419"/>
                      </a:lnTo>
                      <a:lnTo>
                        <a:pt x="97983" y="33246"/>
                      </a:lnTo>
                      <a:lnTo>
                        <a:pt x="97983" y="33246"/>
                      </a:lnTo>
                      <a:lnTo>
                        <a:pt x="98225" y="34805"/>
                      </a:lnTo>
                      <a:lnTo>
                        <a:pt x="98709" y="36190"/>
                      </a:lnTo>
                      <a:lnTo>
                        <a:pt x="99435" y="37575"/>
                      </a:lnTo>
                      <a:lnTo>
                        <a:pt x="100403" y="38787"/>
                      </a:lnTo>
                      <a:lnTo>
                        <a:pt x="102822" y="40865"/>
                      </a:lnTo>
                      <a:lnTo>
                        <a:pt x="105241" y="42943"/>
                      </a:lnTo>
                      <a:lnTo>
                        <a:pt x="106451" y="44155"/>
                      </a:lnTo>
                      <a:lnTo>
                        <a:pt x="107419" y="45194"/>
                      </a:lnTo>
                      <a:lnTo>
                        <a:pt x="108145" y="46406"/>
                      </a:lnTo>
                      <a:lnTo>
                        <a:pt x="108870" y="47792"/>
                      </a:lnTo>
                      <a:lnTo>
                        <a:pt x="109112" y="49177"/>
                      </a:lnTo>
                      <a:lnTo>
                        <a:pt x="109354" y="50735"/>
                      </a:lnTo>
                      <a:lnTo>
                        <a:pt x="108870" y="52467"/>
                      </a:lnTo>
                      <a:lnTo>
                        <a:pt x="108145" y="54545"/>
                      </a:lnTo>
                      <a:lnTo>
                        <a:pt x="108145" y="54545"/>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5" name="Shape 265"/>
              <p:cNvSpPr/>
              <p:nvPr/>
            </p:nvSpPr>
            <p:spPr>
              <a:xfrm>
                <a:off x="838200" y="1692121"/>
                <a:ext cx="2413189" cy="488410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6" name="Shape 266"/>
              <p:cNvSpPr txBox="1"/>
              <p:nvPr/>
            </p:nvSpPr>
            <p:spPr>
              <a:xfrm>
                <a:off x="946622" y="1817896"/>
                <a:ext cx="2184776" cy="692996"/>
              </a:xfrm>
              <a:prstGeom prst="rect">
                <a:avLst/>
              </a:prstGeom>
              <a:noFill/>
              <a:ln>
                <a:noFill/>
              </a:ln>
            </p:spPr>
            <p:txBody>
              <a:bodyPr spcFirstLastPara="1" wrap="square" lIns="0" tIns="0" rIns="0" bIns="0" anchor="t" anchorCtr="0">
                <a:noAutofit/>
              </a:bodyPr>
              <a:lstStyle/>
              <a:p>
                <a:pPr algn="ctr"/>
                <a:r>
                  <a:rPr lang="en-GB" sz="1500" b="1" i="1" dirty="0">
                    <a:solidFill>
                      <a:srgbClr val="000000"/>
                    </a:solidFill>
                    <a:latin typeface="FlandersArtSans-Regular" panose="00000500000000000000" pitchFamily="2" charset="0"/>
                    <a:ea typeface="Calibri"/>
                    <a:cs typeface="Calibri"/>
                    <a:sym typeface="Calibri"/>
                  </a:rPr>
                  <a:t>CIO’s &amp; </a:t>
                </a:r>
                <a:br>
                  <a:rPr lang="en-GB" sz="1500" b="1" i="1" dirty="0">
                    <a:solidFill>
                      <a:srgbClr val="000000"/>
                    </a:solidFill>
                    <a:latin typeface="FlandersArtSans-Regular" panose="00000500000000000000" pitchFamily="2" charset="0"/>
                    <a:ea typeface="Calibri"/>
                    <a:cs typeface="Calibri"/>
                    <a:sym typeface="Calibri"/>
                  </a:rPr>
                </a:br>
                <a:r>
                  <a:rPr lang="en-GB" sz="1500" b="1" i="1" dirty="0" err="1">
                    <a:solidFill>
                      <a:srgbClr val="000000"/>
                    </a:solidFill>
                    <a:latin typeface="FlandersArtSans-Regular" panose="00000500000000000000" pitchFamily="2" charset="0"/>
                    <a:ea typeface="Calibri"/>
                    <a:cs typeface="Calibri"/>
                    <a:sym typeface="Calibri"/>
                  </a:rPr>
                  <a:t>Productowners</a:t>
                </a:r>
                <a:endParaRPr sz="1500" b="1" i="1" dirty="0">
                  <a:solidFill>
                    <a:srgbClr val="000000"/>
                  </a:solidFill>
                  <a:latin typeface="FlandersArtSans-Regular" panose="00000500000000000000" pitchFamily="2" charset="0"/>
                  <a:ea typeface="Calibri"/>
                  <a:cs typeface="Calibri"/>
                  <a:sym typeface="Calibri"/>
                </a:endParaRPr>
              </a:p>
            </p:txBody>
          </p:sp>
          <p:sp>
            <p:nvSpPr>
              <p:cNvPr id="267" name="Shape 267"/>
              <p:cNvSpPr/>
              <p:nvPr/>
            </p:nvSpPr>
            <p:spPr>
              <a:xfrm>
                <a:off x="838199" y="4096548"/>
                <a:ext cx="2238328" cy="2478382"/>
              </a:xfrm>
              <a:custGeom>
                <a:avLst/>
                <a:gdLst/>
                <a:ahLst/>
                <a:cxnLst/>
                <a:rect l="0" t="0" r="0" b="0"/>
                <a:pathLst>
                  <a:path w="120000" h="120000" extrusionOk="0">
                    <a:moveTo>
                      <a:pt x="120000" y="119676"/>
                    </a:moveTo>
                    <a:lnTo>
                      <a:pt x="120000" y="119676"/>
                    </a:lnTo>
                    <a:lnTo>
                      <a:pt x="102936" y="119676"/>
                    </a:lnTo>
                    <a:lnTo>
                      <a:pt x="102936" y="119676"/>
                    </a:lnTo>
                    <a:cubicBezTo>
                      <a:pt x="102552" y="119222"/>
                      <a:pt x="102180" y="118767"/>
                      <a:pt x="101796" y="118312"/>
                    </a:cubicBezTo>
                    <a:lnTo>
                      <a:pt x="100668" y="116936"/>
                    </a:lnTo>
                    <a:lnTo>
                      <a:pt x="98772" y="114028"/>
                    </a:lnTo>
                    <a:cubicBezTo>
                      <a:pt x="98388" y="113573"/>
                      <a:pt x="98016" y="113106"/>
                      <a:pt x="97632" y="112651"/>
                    </a:cubicBezTo>
                    <a:lnTo>
                      <a:pt x="96300" y="111287"/>
                    </a:lnTo>
                    <a:lnTo>
                      <a:pt x="94980" y="110258"/>
                    </a:lnTo>
                    <a:cubicBezTo>
                      <a:pt x="94416" y="109971"/>
                      <a:pt x="93840" y="109695"/>
                      <a:pt x="93276" y="109408"/>
                    </a:cubicBezTo>
                    <a:lnTo>
                      <a:pt x="93276" y="109408"/>
                    </a:lnTo>
                    <a:cubicBezTo>
                      <a:pt x="93024" y="111179"/>
                      <a:pt x="92760" y="112939"/>
                      <a:pt x="92508" y="114710"/>
                    </a:cubicBezTo>
                    <a:cubicBezTo>
                      <a:pt x="92388" y="115571"/>
                      <a:pt x="92256" y="116421"/>
                      <a:pt x="92136" y="117283"/>
                    </a:cubicBezTo>
                    <a:cubicBezTo>
                      <a:pt x="91944" y="118085"/>
                      <a:pt x="91752" y="118875"/>
                      <a:pt x="91560" y="119676"/>
                    </a:cubicBezTo>
                    <a:lnTo>
                      <a:pt x="91560" y="119676"/>
                    </a:lnTo>
                    <a:lnTo>
                      <a:pt x="74508" y="119676"/>
                    </a:lnTo>
                    <a:lnTo>
                      <a:pt x="57444" y="119676"/>
                    </a:lnTo>
                    <a:lnTo>
                      <a:pt x="40380" y="119676"/>
                    </a:lnTo>
                    <a:lnTo>
                      <a:pt x="23892" y="119999"/>
                    </a:lnTo>
                    <a:cubicBezTo>
                      <a:pt x="23952" y="118982"/>
                      <a:pt x="24012" y="117953"/>
                      <a:pt x="24072" y="116936"/>
                    </a:cubicBezTo>
                    <a:cubicBezTo>
                      <a:pt x="24132" y="116254"/>
                      <a:pt x="24204" y="115559"/>
                      <a:pt x="24264" y="114877"/>
                    </a:cubicBezTo>
                    <a:cubicBezTo>
                      <a:pt x="24324" y="114195"/>
                      <a:pt x="24396" y="113513"/>
                      <a:pt x="24456" y="112831"/>
                    </a:cubicBezTo>
                    <a:lnTo>
                      <a:pt x="24456" y="110425"/>
                    </a:lnTo>
                    <a:lnTo>
                      <a:pt x="24456" y="110425"/>
                    </a:lnTo>
                    <a:lnTo>
                      <a:pt x="22944" y="111119"/>
                    </a:lnTo>
                    <a:lnTo>
                      <a:pt x="21804" y="111969"/>
                    </a:lnTo>
                    <a:cubicBezTo>
                      <a:pt x="21552" y="112316"/>
                      <a:pt x="21300" y="112651"/>
                      <a:pt x="21048" y="112998"/>
                    </a:cubicBezTo>
                    <a:cubicBezTo>
                      <a:pt x="20796" y="113453"/>
                      <a:pt x="20532" y="113920"/>
                      <a:pt x="20280" y="114375"/>
                    </a:cubicBezTo>
                    <a:cubicBezTo>
                      <a:pt x="19836" y="115284"/>
                      <a:pt x="19404" y="116194"/>
                      <a:pt x="18960" y="117103"/>
                    </a:cubicBezTo>
                    <a:cubicBezTo>
                      <a:pt x="18768" y="117558"/>
                      <a:pt x="18576" y="118025"/>
                      <a:pt x="18384" y="118480"/>
                    </a:cubicBezTo>
                    <a:cubicBezTo>
                      <a:pt x="18132" y="118875"/>
                      <a:pt x="17880" y="119281"/>
                      <a:pt x="17628" y="119676"/>
                    </a:cubicBezTo>
                    <a:lnTo>
                      <a:pt x="17628" y="119676"/>
                    </a:lnTo>
                    <a:lnTo>
                      <a:pt x="0" y="119676"/>
                    </a:lnTo>
                    <a:lnTo>
                      <a:pt x="0" y="119676"/>
                    </a:lnTo>
                    <a:cubicBezTo>
                      <a:pt x="564" y="118480"/>
                      <a:pt x="1140" y="117283"/>
                      <a:pt x="1704" y="116086"/>
                    </a:cubicBezTo>
                    <a:cubicBezTo>
                      <a:pt x="2208" y="114770"/>
                      <a:pt x="2724" y="113465"/>
                      <a:pt x="3228" y="112149"/>
                    </a:cubicBezTo>
                    <a:cubicBezTo>
                      <a:pt x="3672" y="110725"/>
                      <a:pt x="4104" y="109288"/>
                      <a:pt x="4548" y="107864"/>
                    </a:cubicBezTo>
                    <a:cubicBezTo>
                      <a:pt x="4932" y="106440"/>
                      <a:pt x="5304" y="105004"/>
                      <a:pt x="5688" y="103580"/>
                    </a:cubicBezTo>
                    <a:cubicBezTo>
                      <a:pt x="6072" y="102036"/>
                      <a:pt x="6444" y="100504"/>
                      <a:pt x="6828" y="98960"/>
                    </a:cubicBezTo>
                    <a:cubicBezTo>
                      <a:pt x="7080" y="97309"/>
                      <a:pt x="7332" y="95645"/>
                      <a:pt x="7584" y="93994"/>
                    </a:cubicBezTo>
                    <a:cubicBezTo>
                      <a:pt x="7776" y="92342"/>
                      <a:pt x="7956" y="90679"/>
                      <a:pt x="8148" y="89027"/>
                    </a:cubicBezTo>
                    <a:cubicBezTo>
                      <a:pt x="8280" y="87256"/>
                      <a:pt x="8400" y="85497"/>
                      <a:pt x="8532" y="83725"/>
                    </a:cubicBezTo>
                    <a:lnTo>
                      <a:pt x="8532" y="83725"/>
                    </a:lnTo>
                    <a:cubicBezTo>
                      <a:pt x="8652" y="81045"/>
                      <a:pt x="8784" y="78352"/>
                      <a:pt x="8904" y="75671"/>
                    </a:cubicBezTo>
                    <a:cubicBezTo>
                      <a:pt x="9036" y="74415"/>
                      <a:pt x="9156" y="73170"/>
                      <a:pt x="9288" y="71913"/>
                    </a:cubicBezTo>
                    <a:cubicBezTo>
                      <a:pt x="9420" y="70764"/>
                      <a:pt x="9540" y="69628"/>
                      <a:pt x="9672" y="68479"/>
                    </a:cubicBezTo>
                    <a:cubicBezTo>
                      <a:pt x="9924" y="67449"/>
                      <a:pt x="10176" y="66432"/>
                      <a:pt x="10428" y="65403"/>
                    </a:cubicBezTo>
                    <a:cubicBezTo>
                      <a:pt x="10620" y="64948"/>
                      <a:pt x="10800" y="64493"/>
                      <a:pt x="10992" y="64039"/>
                    </a:cubicBezTo>
                    <a:cubicBezTo>
                      <a:pt x="11184" y="63584"/>
                      <a:pt x="11376" y="63117"/>
                      <a:pt x="11568" y="62662"/>
                    </a:cubicBezTo>
                    <a:lnTo>
                      <a:pt x="12324" y="61298"/>
                    </a:lnTo>
                    <a:cubicBezTo>
                      <a:pt x="12576" y="60891"/>
                      <a:pt x="12828" y="60496"/>
                      <a:pt x="13080" y="60089"/>
                    </a:cubicBezTo>
                    <a:cubicBezTo>
                      <a:pt x="13464" y="59754"/>
                      <a:pt x="13836" y="59407"/>
                      <a:pt x="14220" y="59072"/>
                    </a:cubicBezTo>
                    <a:lnTo>
                      <a:pt x="15360" y="58043"/>
                    </a:lnTo>
                    <a:lnTo>
                      <a:pt x="15360" y="58043"/>
                    </a:lnTo>
                    <a:lnTo>
                      <a:pt x="16680" y="57014"/>
                    </a:lnTo>
                    <a:lnTo>
                      <a:pt x="18204" y="56331"/>
                    </a:lnTo>
                    <a:lnTo>
                      <a:pt x="19908" y="55637"/>
                    </a:lnTo>
                    <a:lnTo>
                      <a:pt x="21420" y="54955"/>
                    </a:lnTo>
                    <a:lnTo>
                      <a:pt x="25020" y="54105"/>
                    </a:lnTo>
                    <a:lnTo>
                      <a:pt x="28620" y="53423"/>
                    </a:lnTo>
                    <a:lnTo>
                      <a:pt x="32412" y="52729"/>
                    </a:lnTo>
                    <a:lnTo>
                      <a:pt x="36024" y="51879"/>
                    </a:lnTo>
                    <a:lnTo>
                      <a:pt x="39816" y="50850"/>
                    </a:lnTo>
                    <a:lnTo>
                      <a:pt x="41520" y="50168"/>
                    </a:lnTo>
                    <a:lnTo>
                      <a:pt x="43224" y="49306"/>
                    </a:lnTo>
                    <a:lnTo>
                      <a:pt x="43224" y="49306"/>
                    </a:lnTo>
                    <a:lnTo>
                      <a:pt x="43224" y="48110"/>
                    </a:lnTo>
                    <a:cubicBezTo>
                      <a:pt x="43164" y="47763"/>
                      <a:pt x="43092" y="47427"/>
                      <a:pt x="43032" y="47080"/>
                    </a:cubicBezTo>
                    <a:cubicBezTo>
                      <a:pt x="42972" y="46793"/>
                      <a:pt x="42900" y="46518"/>
                      <a:pt x="42840" y="46231"/>
                    </a:cubicBezTo>
                    <a:cubicBezTo>
                      <a:pt x="42720" y="45943"/>
                      <a:pt x="42588" y="45656"/>
                      <a:pt x="42468" y="45369"/>
                    </a:cubicBezTo>
                    <a:cubicBezTo>
                      <a:pt x="42156" y="44854"/>
                      <a:pt x="41832" y="44340"/>
                      <a:pt x="41520" y="43825"/>
                    </a:cubicBezTo>
                    <a:cubicBezTo>
                      <a:pt x="41388" y="43538"/>
                      <a:pt x="41268" y="43263"/>
                      <a:pt x="41136" y="42975"/>
                    </a:cubicBezTo>
                    <a:cubicBezTo>
                      <a:pt x="41076" y="42688"/>
                      <a:pt x="41004" y="42401"/>
                      <a:pt x="40944" y="42114"/>
                    </a:cubicBezTo>
                    <a:lnTo>
                      <a:pt x="40944" y="42114"/>
                    </a:lnTo>
                    <a:lnTo>
                      <a:pt x="39048" y="41779"/>
                    </a:lnTo>
                    <a:lnTo>
                      <a:pt x="37344" y="41264"/>
                    </a:lnTo>
                    <a:lnTo>
                      <a:pt x="35832" y="40582"/>
                    </a:lnTo>
                    <a:lnTo>
                      <a:pt x="34500" y="39720"/>
                    </a:lnTo>
                    <a:lnTo>
                      <a:pt x="33180" y="38691"/>
                    </a:lnTo>
                    <a:cubicBezTo>
                      <a:pt x="32868" y="38344"/>
                      <a:pt x="32544" y="38009"/>
                      <a:pt x="32232" y="37662"/>
                    </a:cubicBezTo>
                    <a:cubicBezTo>
                      <a:pt x="32040" y="37267"/>
                      <a:pt x="31848" y="36860"/>
                      <a:pt x="31656" y="36465"/>
                    </a:cubicBezTo>
                    <a:cubicBezTo>
                      <a:pt x="31536" y="36118"/>
                      <a:pt x="31404" y="35783"/>
                      <a:pt x="31284" y="35436"/>
                    </a:cubicBezTo>
                    <a:lnTo>
                      <a:pt x="31284" y="35436"/>
                    </a:lnTo>
                    <a:cubicBezTo>
                      <a:pt x="31224" y="35268"/>
                      <a:pt x="31152" y="35089"/>
                      <a:pt x="31092" y="34921"/>
                    </a:cubicBezTo>
                    <a:cubicBezTo>
                      <a:pt x="30960" y="34814"/>
                      <a:pt x="30840" y="34694"/>
                      <a:pt x="30708" y="34586"/>
                    </a:cubicBezTo>
                    <a:lnTo>
                      <a:pt x="29760" y="34072"/>
                    </a:lnTo>
                    <a:lnTo>
                      <a:pt x="28620" y="33724"/>
                    </a:lnTo>
                    <a:cubicBezTo>
                      <a:pt x="28176" y="33617"/>
                      <a:pt x="27744" y="33497"/>
                      <a:pt x="27300" y="33389"/>
                    </a:cubicBezTo>
                    <a:lnTo>
                      <a:pt x="27300" y="33389"/>
                    </a:lnTo>
                    <a:lnTo>
                      <a:pt x="27300" y="30816"/>
                    </a:lnTo>
                    <a:cubicBezTo>
                      <a:pt x="27360" y="30074"/>
                      <a:pt x="27432" y="29332"/>
                      <a:pt x="27492" y="28590"/>
                    </a:cubicBezTo>
                    <a:cubicBezTo>
                      <a:pt x="27684" y="27226"/>
                      <a:pt x="27864" y="25850"/>
                      <a:pt x="28056" y="24485"/>
                    </a:cubicBezTo>
                    <a:lnTo>
                      <a:pt x="28056" y="22427"/>
                    </a:lnTo>
                    <a:lnTo>
                      <a:pt x="28056" y="20369"/>
                    </a:lnTo>
                    <a:cubicBezTo>
                      <a:pt x="27864" y="19686"/>
                      <a:pt x="27684" y="19004"/>
                      <a:pt x="27492" y="18322"/>
                    </a:cubicBezTo>
                    <a:cubicBezTo>
                      <a:pt x="27240" y="17520"/>
                      <a:pt x="26976" y="16718"/>
                      <a:pt x="26724" y="15917"/>
                    </a:cubicBezTo>
                    <a:lnTo>
                      <a:pt x="26724" y="15917"/>
                    </a:lnTo>
                    <a:cubicBezTo>
                      <a:pt x="27228" y="15115"/>
                      <a:pt x="27744" y="14325"/>
                      <a:pt x="28248" y="13523"/>
                    </a:cubicBezTo>
                    <a:cubicBezTo>
                      <a:pt x="28812" y="12721"/>
                      <a:pt x="29388" y="11931"/>
                      <a:pt x="29952" y="11129"/>
                    </a:cubicBezTo>
                    <a:lnTo>
                      <a:pt x="32040" y="8903"/>
                    </a:lnTo>
                    <a:lnTo>
                      <a:pt x="33180" y="7874"/>
                    </a:lnTo>
                    <a:lnTo>
                      <a:pt x="34500" y="6845"/>
                    </a:lnTo>
                    <a:lnTo>
                      <a:pt x="35832" y="5995"/>
                    </a:lnTo>
                    <a:cubicBezTo>
                      <a:pt x="36276" y="5768"/>
                      <a:pt x="36708" y="5529"/>
                      <a:pt x="37152" y="5301"/>
                    </a:cubicBezTo>
                    <a:lnTo>
                      <a:pt x="38676" y="4619"/>
                    </a:lnTo>
                    <a:lnTo>
                      <a:pt x="40188" y="4104"/>
                    </a:lnTo>
                    <a:lnTo>
                      <a:pt x="41712" y="3769"/>
                    </a:lnTo>
                    <a:lnTo>
                      <a:pt x="43416" y="3590"/>
                    </a:lnTo>
                    <a:lnTo>
                      <a:pt x="45312" y="3422"/>
                    </a:lnTo>
                    <a:lnTo>
                      <a:pt x="47208" y="3590"/>
                    </a:lnTo>
                    <a:lnTo>
                      <a:pt x="47208" y="3590"/>
                    </a:lnTo>
                    <a:cubicBezTo>
                      <a:pt x="47520" y="3530"/>
                      <a:pt x="47844" y="3482"/>
                      <a:pt x="48156" y="3422"/>
                    </a:cubicBezTo>
                    <a:cubicBezTo>
                      <a:pt x="48408" y="3315"/>
                      <a:pt x="48660" y="3195"/>
                      <a:pt x="48912" y="3087"/>
                    </a:cubicBezTo>
                    <a:cubicBezTo>
                      <a:pt x="49032" y="2860"/>
                      <a:pt x="49164" y="2620"/>
                      <a:pt x="49284" y="2393"/>
                    </a:cubicBezTo>
                    <a:cubicBezTo>
                      <a:pt x="49476" y="2225"/>
                      <a:pt x="49668" y="2046"/>
                      <a:pt x="49860" y="1878"/>
                    </a:cubicBezTo>
                    <a:cubicBezTo>
                      <a:pt x="49980" y="1651"/>
                      <a:pt x="50112" y="1424"/>
                      <a:pt x="50232" y="1196"/>
                    </a:cubicBezTo>
                    <a:cubicBezTo>
                      <a:pt x="50424" y="1029"/>
                      <a:pt x="50616" y="849"/>
                      <a:pt x="50808" y="682"/>
                    </a:cubicBezTo>
                    <a:cubicBezTo>
                      <a:pt x="51000" y="514"/>
                      <a:pt x="51180" y="335"/>
                      <a:pt x="51372" y="167"/>
                    </a:cubicBezTo>
                    <a:cubicBezTo>
                      <a:pt x="51684" y="107"/>
                      <a:pt x="52008" y="59"/>
                      <a:pt x="52320" y="0"/>
                    </a:cubicBezTo>
                    <a:lnTo>
                      <a:pt x="52320" y="0"/>
                    </a:lnTo>
                    <a:lnTo>
                      <a:pt x="53460" y="0"/>
                    </a:lnTo>
                    <a:cubicBezTo>
                      <a:pt x="53592" y="59"/>
                      <a:pt x="53712" y="107"/>
                      <a:pt x="53844" y="167"/>
                    </a:cubicBezTo>
                    <a:cubicBezTo>
                      <a:pt x="53964" y="227"/>
                      <a:pt x="54096" y="287"/>
                      <a:pt x="54216" y="347"/>
                    </a:cubicBezTo>
                    <a:cubicBezTo>
                      <a:pt x="54276" y="454"/>
                      <a:pt x="54348" y="574"/>
                      <a:pt x="54408" y="682"/>
                    </a:cubicBezTo>
                    <a:cubicBezTo>
                      <a:pt x="54468" y="801"/>
                      <a:pt x="54540" y="909"/>
                      <a:pt x="54600" y="1029"/>
                    </a:cubicBezTo>
                    <a:lnTo>
                      <a:pt x="54600" y="2058"/>
                    </a:lnTo>
                    <a:lnTo>
                      <a:pt x="54600" y="2058"/>
                    </a:lnTo>
                    <a:lnTo>
                      <a:pt x="55164" y="1711"/>
                    </a:lnTo>
                    <a:cubicBezTo>
                      <a:pt x="55356" y="1591"/>
                      <a:pt x="55548" y="1483"/>
                      <a:pt x="55740" y="1364"/>
                    </a:cubicBezTo>
                    <a:lnTo>
                      <a:pt x="57060" y="1196"/>
                    </a:lnTo>
                    <a:lnTo>
                      <a:pt x="58392" y="1364"/>
                    </a:lnTo>
                    <a:lnTo>
                      <a:pt x="59712" y="1711"/>
                    </a:lnTo>
                    <a:lnTo>
                      <a:pt x="60852" y="2573"/>
                    </a:lnTo>
                    <a:lnTo>
                      <a:pt x="61800" y="3590"/>
                    </a:lnTo>
                    <a:cubicBezTo>
                      <a:pt x="62112" y="3997"/>
                      <a:pt x="62436" y="4392"/>
                      <a:pt x="62748" y="4799"/>
                    </a:cubicBezTo>
                    <a:cubicBezTo>
                      <a:pt x="62880" y="5253"/>
                      <a:pt x="63000" y="5708"/>
                      <a:pt x="63132" y="6163"/>
                    </a:cubicBezTo>
                    <a:lnTo>
                      <a:pt x="63132" y="6163"/>
                    </a:lnTo>
                    <a:lnTo>
                      <a:pt x="63696" y="6163"/>
                    </a:lnTo>
                    <a:lnTo>
                      <a:pt x="64080" y="6163"/>
                    </a:lnTo>
                    <a:cubicBezTo>
                      <a:pt x="64332" y="6043"/>
                      <a:pt x="64584" y="5935"/>
                      <a:pt x="64836" y="5816"/>
                    </a:cubicBezTo>
                    <a:cubicBezTo>
                      <a:pt x="65088" y="5756"/>
                      <a:pt x="65340" y="5708"/>
                      <a:pt x="65592" y="5648"/>
                    </a:cubicBezTo>
                    <a:lnTo>
                      <a:pt x="65976" y="5648"/>
                    </a:lnTo>
                    <a:lnTo>
                      <a:pt x="66540" y="5648"/>
                    </a:lnTo>
                    <a:lnTo>
                      <a:pt x="66540" y="5648"/>
                    </a:lnTo>
                    <a:lnTo>
                      <a:pt x="66540" y="6330"/>
                    </a:lnTo>
                    <a:lnTo>
                      <a:pt x="66540" y="6845"/>
                    </a:lnTo>
                    <a:cubicBezTo>
                      <a:pt x="66408" y="7072"/>
                      <a:pt x="66288" y="7300"/>
                      <a:pt x="66156" y="7527"/>
                    </a:cubicBezTo>
                    <a:cubicBezTo>
                      <a:pt x="65964" y="7755"/>
                      <a:pt x="65784" y="7994"/>
                      <a:pt x="65592" y="8221"/>
                    </a:cubicBezTo>
                    <a:cubicBezTo>
                      <a:pt x="65532" y="8389"/>
                      <a:pt x="65460" y="8568"/>
                      <a:pt x="65400" y="8736"/>
                    </a:cubicBezTo>
                    <a:lnTo>
                      <a:pt x="65400" y="9251"/>
                    </a:lnTo>
                    <a:lnTo>
                      <a:pt x="65400" y="9251"/>
                    </a:lnTo>
                    <a:lnTo>
                      <a:pt x="66732" y="10268"/>
                    </a:lnTo>
                    <a:cubicBezTo>
                      <a:pt x="66924" y="10495"/>
                      <a:pt x="67104" y="10735"/>
                      <a:pt x="67296" y="10962"/>
                    </a:cubicBezTo>
                    <a:cubicBezTo>
                      <a:pt x="67428" y="11249"/>
                      <a:pt x="67548" y="11524"/>
                      <a:pt x="67680" y="11812"/>
                    </a:cubicBezTo>
                    <a:lnTo>
                      <a:pt x="67680" y="11812"/>
                    </a:lnTo>
                    <a:lnTo>
                      <a:pt x="68820" y="11129"/>
                    </a:lnTo>
                    <a:lnTo>
                      <a:pt x="69384" y="10782"/>
                    </a:lnTo>
                    <a:cubicBezTo>
                      <a:pt x="69576" y="10615"/>
                      <a:pt x="69756" y="10435"/>
                      <a:pt x="69948" y="10268"/>
                    </a:cubicBezTo>
                    <a:lnTo>
                      <a:pt x="69948" y="10268"/>
                    </a:lnTo>
                    <a:cubicBezTo>
                      <a:pt x="69888" y="10387"/>
                      <a:pt x="69828" y="10495"/>
                      <a:pt x="69768" y="10615"/>
                    </a:cubicBezTo>
                    <a:lnTo>
                      <a:pt x="69768" y="11129"/>
                    </a:lnTo>
                    <a:lnTo>
                      <a:pt x="69948" y="11812"/>
                    </a:lnTo>
                    <a:cubicBezTo>
                      <a:pt x="70080" y="11979"/>
                      <a:pt x="70200" y="12159"/>
                      <a:pt x="70332" y="12326"/>
                    </a:cubicBezTo>
                    <a:cubicBezTo>
                      <a:pt x="70524" y="12554"/>
                      <a:pt x="70704" y="12781"/>
                      <a:pt x="70896" y="13008"/>
                    </a:cubicBezTo>
                    <a:cubicBezTo>
                      <a:pt x="71088" y="13176"/>
                      <a:pt x="71280" y="13355"/>
                      <a:pt x="71472" y="13523"/>
                    </a:cubicBezTo>
                    <a:cubicBezTo>
                      <a:pt x="71592" y="13750"/>
                      <a:pt x="71724" y="13978"/>
                      <a:pt x="71844" y="14205"/>
                    </a:cubicBezTo>
                    <a:cubicBezTo>
                      <a:pt x="71904" y="14492"/>
                      <a:pt x="71976" y="14780"/>
                      <a:pt x="72036" y="15067"/>
                    </a:cubicBezTo>
                    <a:cubicBezTo>
                      <a:pt x="71976" y="15186"/>
                      <a:pt x="71904" y="15294"/>
                      <a:pt x="71844" y="15414"/>
                    </a:cubicBezTo>
                    <a:lnTo>
                      <a:pt x="71664" y="15917"/>
                    </a:lnTo>
                    <a:lnTo>
                      <a:pt x="71664" y="15917"/>
                    </a:lnTo>
                    <a:lnTo>
                      <a:pt x="72984" y="16264"/>
                    </a:lnTo>
                    <a:lnTo>
                      <a:pt x="74316" y="16946"/>
                    </a:lnTo>
                    <a:cubicBezTo>
                      <a:pt x="74700" y="17173"/>
                      <a:pt x="75072" y="17412"/>
                      <a:pt x="75456" y="17640"/>
                    </a:cubicBezTo>
                    <a:cubicBezTo>
                      <a:pt x="75708" y="17927"/>
                      <a:pt x="75960" y="18202"/>
                      <a:pt x="76212" y="18490"/>
                    </a:cubicBezTo>
                    <a:lnTo>
                      <a:pt x="76212" y="18490"/>
                    </a:lnTo>
                    <a:cubicBezTo>
                      <a:pt x="75960" y="19399"/>
                      <a:pt x="75708" y="20321"/>
                      <a:pt x="75456" y="21230"/>
                    </a:cubicBezTo>
                    <a:cubicBezTo>
                      <a:pt x="75264" y="22140"/>
                      <a:pt x="75072" y="23061"/>
                      <a:pt x="74880" y="23971"/>
                    </a:cubicBezTo>
                    <a:cubicBezTo>
                      <a:pt x="74760" y="24940"/>
                      <a:pt x="74628" y="25910"/>
                      <a:pt x="74508" y="26879"/>
                    </a:cubicBezTo>
                    <a:cubicBezTo>
                      <a:pt x="74316" y="27741"/>
                      <a:pt x="74124" y="28590"/>
                      <a:pt x="73932" y="29452"/>
                    </a:cubicBezTo>
                    <a:cubicBezTo>
                      <a:pt x="73812" y="29907"/>
                      <a:pt x="73680" y="30362"/>
                      <a:pt x="73560" y="30816"/>
                    </a:cubicBezTo>
                    <a:cubicBezTo>
                      <a:pt x="73428" y="31211"/>
                      <a:pt x="73308" y="31618"/>
                      <a:pt x="73176" y="32013"/>
                    </a:cubicBezTo>
                    <a:cubicBezTo>
                      <a:pt x="72984" y="32408"/>
                      <a:pt x="72804" y="32815"/>
                      <a:pt x="72612" y="33210"/>
                    </a:cubicBezTo>
                    <a:cubicBezTo>
                      <a:pt x="72360" y="33617"/>
                      <a:pt x="72096" y="34012"/>
                      <a:pt x="71844" y="34419"/>
                    </a:cubicBezTo>
                    <a:cubicBezTo>
                      <a:pt x="71592" y="34754"/>
                      <a:pt x="71340" y="35101"/>
                      <a:pt x="71088" y="35436"/>
                    </a:cubicBezTo>
                    <a:lnTo>
                      <a:pt x="69948" y="36297"/>
                    </a:lnTo>
                    <a:lnTo>
                      <a:pt x="68628" y="37147"/>
                    </a:lnTo>
                    <a:lnTo>
                      <a:pt x="67104" y="38009"/>
                    </a:lnTo>
                    <a:lnTo>
                      <a:pt x="67104" y="38009"/>
                    </a:lnTo>
                    <a:lnTo>
                      <a:pt x="67104" y="39206"/>
                    </a:lnTo>
                    <a:cubicBezTo>
                      <a:pt x="67164" y="39553"/>
                      <a:pt x="67236" y="39888"/>
                      <a:pt x="67296" y="40235"/>
                    </a:cubicBezTo>
                    <a:cubicBezTo>
                      <a:pt x="67356" y="40582"/>
                      <a:pt x="67428" y="40917"/>
                      <a:pt x="67488" y="41264"/>
                    </a:cubicBezTo>
                    <a:cubicBezTo>
                      <a:pt x="67680" y="41551"/>
                      <a:pt x="67860" y="41827"/>
                      <a:pt x="68052" y="42114"/>
                    </a:cubicBezTo>
                    <a:cubicBezTo>
                      <a:pt x="68304" y="42688"/>
                      <a:pt x="68568" y="43251"/>
                      <a:pt x="68820" y="43825"/>
                    </a:cubicBezTo>
                    <a:cubicBezTo>
                      <a:pt x="68940" y="44112"/>
                      <a:pt x="69072" y="44400"/>
                      <a:pt x="69192" y="44687"/>
                    </a:cubicBezTo>
                    <a:cubicBezTo>
                      <a:pt x="69252" y="45034"/>
                      <a:pt x="69324" y="45369"/>
                      <a:pt x="69384" y="45716"/>
                    </a:cubicBezTo>
                    <a:lnTo>
                      <a:pt x="69384" y="45716"/>
                    </a:lnTo>
                    <a:lnTo>
                      <a:pt x="71844" y="46745"/>
                    </a:lnTo>
                    <a:lnTo>
                      <a:pt x="74124" y="47763"/>
                    </a:lnTo>
                    <a:lnTo>
                      <a:pt x="78480" y="49989"/>
                    </a:lnTo>
                    <a:lnTo>
                      <a:pt x="80760" y="51197"/>
                    </a:lnTo>
                    <a:lnTo>
                      <a:pt x="83028" y="52215"/>
                    </a:lnTo>
                    <a:lnTo>
                      <a:pt x="85500" y="53076"/>
                    </a:lnTo>
                    <a:lnTo>
                      <a:pt x="88152" y="53926"/>
                    </a:lnTo>
                    <a:lnTo>
                      <a:pt x="88152" y="53926"/>
                    </a:lnTo>
                    <a:lnTo>
                      <a:pt x="92136" y="54788"/>
                    </a:lnTo>
                    <a:lnTo>
                      <a:pt x="96108" y="55637"/>
                    </a:lnTo>
                    <a:lnTo>
                      <a:pt x="98196" y="55984"/>
                    </a:lnTo>
                    <a:lnTo>
                      <a:pt x="100092" y="56499"/>
                    </a:lnTo>
                    <a:lnTo>
                      <a:pt x="101796" y="57181"/>
                    </a:lnTo>
                    <a:lnTo>
                      <a:pt x="103512" y="58043"/>
                    </a:lnTo>
                    <a:lnTo>
                      <a:pt x="103512" y="58043"/>
                    </a:lnTo>
                    <a:lnTo>
                      <a:pt x="105216" y="59240"/>
                    </a:lnTo>
                    <a:cubicBezTo>
                      <a:pt x="105660" y="59634"/>
                      <a:pt x="106092" y="60041"/>
                      <a:pt x="106536" y="60436"/>
                    </a:cubicBezTo>
                    <a:lnTo>
                      <a:pt x="107868" y="61813"/>
                    </a:lnTo>
                    <a:cubicBezTo>
                      <a:pt x="108180" y="62327"/>
                      <a:pt x="108504" y="62830"/>
                      <a:pt x="108816" y="63344"/>
                    </a:cubicBezTo>
                    <a:cubicBezTo>
                      <a:pt x="109128" y="63919"/>
                      <a:pt x="109452" y="64481"/>
                      <a:pt x="109764" y="65056"/>
                    </a:cubicBezTo>
                    <a:cubicBezTo>
                      <a:pt x="110016" y="65630"/>
                      <a:pt x="110268" y="66193"/>
                      <a:pt x="110520" y="66767"/>
                    </a:cubicBezTo>
                    <a:cubicBezTo>
                      <a:pt x="110712" y="67449"/>
                      <a:pt x="110904" y="68144"/>
                      <a:pt x="111096" y="68826"/>
                    </a:cubicBezTo>
                    <a:cubicBezTo>
                      <a:pt x="111216" y="69448"/>
                      <a:pt x="111348" y="70082"/>
                      <a:pt x="111468" y="70705"/>
                    </a:cubicBezTo>
                    <a:lnTo>
                      <a:pt x="112224" y="75157"/>
                    </a:lnTo>
                    <a:cubicBezTo>
                      <a:pt x="112356" y="76700"/>
                      <a:pt x="112476" y="78244"/>
                      <a:pt x="112608" y="79788"/>
                    </a:cubicBezTo>
                    <a:cubicBezTo>
                      <a:pt x="112800" y="83151"/>
                      <a:pt x="112980" y="86526"/>
                      <a:pt x="113172" y="89889"/>
                    </a:cubicBezTo>
                    <a:lnTo>
                      <a:pt x="113172" y="89889"/>
                    </a:lnTo>
                    <a:cubicBezTo>
                      <a:pt x="113232" y="90511"/>
                      <a:pt x="113304" y="91145"/>
                      <a:pt x="113364" y="91768"/>
                    </a:cubicBezTo>
                    <a:cubicBezTo>
                      <a:pt x="113496" y="92342"/>
                      <a:pt x="113616" y="92905"/>
                      <a:pt x="113748" y="93479"/>
                    </a:cubicBezTo>
                    <a:cubicBezTo>
                      <a:pt x="114060" y="94616"/>
                      <a:pt x="114384" y="95765"/>
                      <a:pt x="114696" y="96902"/>
                    </a:cubicBezTo>
                    <a:cubicBezTo>
                      <a:pt x="115068" y="97931"/>
                      <a:pt x="115452" y="98960"/>
                      <a:pt x="115824" y="99990"/>
                    </a:cubicBezTo>
                    <a:cubicBezTo>
                      <a:pt x="115956" y="100564"/>
                      <a:pt x="116076" y="101126"/>
                      <a:pt x="116208" y="101701"/>
                    </a:cubicBezTo>
                    <a:cubicBezTo>
                      <a:pt x="116340" y="102216"/>
                      <a:pt x="116460" y="102730"/>
                      <a:pt x="116592" y="103245"/>
                    </a:cubicBezTo>
                    <a:lnTo>
                      <a:pt x="116592" y="103245"/>
                    </a:lnTo>
                    <a:lnTo>
                      <a:pt x="116772" y="105471"/>
                    </a:lnTo>
                    <a:cubicBezTo>
                      <a:pt x="116832" y="106153"/>
                      <a:pt x="116904" y="106835"/>
                      <a:pt x="116964" y="107517"/>
                    </a:cubicBezTo>
                    <a:cubicBezTo>
                      <a:pt x="117024" y="108714"/>
                      <a:pt x="117096" y="109923"/>
                      <a:pt x="117156" y="111119"/>
                    </a:cubicBezTo>
                    <a:cubicBezTo>
                      <a:pt x="117288" y="111694"/>
                      <a:pt x="117408" y="112256"/>
                      <a:pt x="117540" y="112831"/>
                    </a:cubicBezTo>
                    <a:cubicBezTo>
                      <a:pt x="117660" y="113405"/>
                      <a:pt x="117792" y="113968"/>
                      <a:pt x="117912" y="114542"/>
                    </a:cubicBezTo>
                    <a:cubicBezTo>
                      <a:pt x="118224" y="115057"/>
                      <a:pt x="118548" y="115571"/>
                      <a:pt x="118860" y="116086"/>
                    </a:cubicBezTo>
                    <a:lnTo>
                      <a:pt x="120000" y="117618"/>
                    </a:lnTo>
                    <a:lnTo>
                      <a:pt x="120000" y="117618"/>
                    </a:lnTo>
                    <a:lnTo>
                      <a:pt x="120000" y="119676"/>
                    </a:lnTo>
                    <a:lnTo>
                      <a:pt x="120000" y="119676"/>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8" name="Shape 268"/>
            <p:cNvSpPr txBox="1"/>
            <p:nvPr/>
          </p:nvSpPr>
          <p:spPr>
            <a:xfrm>
              <a:off x="132183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informatiestrategie</a:t>
              </a:r>
              <a:endParaRPr sz="1900">
                <a:latin typeface="FlandersArtSans-Regular" panose="00000500000000000000" pitchFamily="2" charset="0"/>
              </a:endParaRPr>
            </a:p>
          </p:txBody>
        </p:sp>
        <p:sp>
          <p:nvSpPr>
            <p:cNvPr id="269" name="Shape 269"/>
            <p:cNvSpPr txBox="1"/>
            <p:nvPr/>
          </p:nvSpPr>
          <p:spPr>
            <a:xfrm>
              <a:off x="3729482"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Integreren van informatiestrategie in projectplan</a:t>
              </a:r>
              <a:endParaRPr sz="1900">
                <a:latin typeface="FlandersArtSans-Regular" panose="00000500000000000000" pitchFamily="2" charset="0"/>
              </a:endParaRPr>
            </a:p>
          </p:txBody>
        </p:sp>
        <p:sp>
          <p:nvSpPr>
            <p:cNvPr id="270" name="Shape 270"/>
            <p:cNvSpPr txBox="1"/>
            <p:nvPr/>
          </p:nvSpPr>
          <p:spPr>
            <a:xfrm>
              <a:off x="614845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van informatiemodel op basis van behoeften</a:t>
              </a:r>
              <a:endParaRPr sz="1900">
                <a:latin typeface="FlandersArtSans-Regular" panose="00000500000000000000" pitchFamily="2" charset="0"/>
              </a:endParaRPr>
            </a:p>
          </p:txBody>
        </p:sp>
        <p:sp>
          <p:nvSpPr>
            <p:cNvPr id="271" name="Shape 271"/>
            <p:cNvSpPr txBox="1"/>
            <p:nvPr/>
          </p:nvSpPr>
          <p:spPr>
            <a:xfrm>
              <a:off x="8555861"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Implementeren van semantische afspraken in elektronische diensten</a:t>
              </a:r>
              <a:endParaRPr sz="1900">
                <a:latin typeface="FlandersArtSans-Regular" panose="00000500000000000000" pitchFamily="2" charset="0"/>
              </a:endParaRPr>
            </a:p>
          </p:txBody>
        </p:sp>
      </p:grpSp>
      <p:sp>
        <p:nvSpPr>
          <p:cNvPr id="272" name="Shape 272"/>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Voor </a:t>
            </a:r>
            <a:r>
              <a:rPr lang="en-GB" sz="3200" b="1" dirty="0" err="1">
                <a:solidFill>
                  <a:schemeClr val="dk1"/>
                </a:solidFill>
                <a:latin typeface="FlandersArtSans-Bold" panose="00000800000000000000" pitchFamily="2" charset="0"/>
                <a:ea typeface="Calibri"/>
                <a:cs typeface="Calibri"/>
                <a:sym typeface="Calibri"/>
              </a:rPr>
              <a:t>wie</a:t>
            </a:r>
            <a:r>
              <a:rPr lang="en-GB" sz="3200" b="1" dirty="0">
                <a:solidFill>
                  <a:schemeClr val="dk1"/>
                </a:solidFill>
                <a:latin typeface="FlandersArtSans-Bold" panose="00000800000000000000" pitchFamily="2" charset="0"/>
                <a:ea typeface="Calibri"/>
                <a:cs typeface="Calibri"/>
                <a:sym typeface="Calibri"/>
              </a:rPr>
              <a:t> is OSLO relevant?</a:t>
            </a:r>
            <a:endParaRPr sz="3200" b="1" i="1" dirty="0">
              <a:solidFill>
                <a:schemeClr val="dk1"/>
              </a:solidFill>
              <a:latin typeface="FlandersArtSans-Bold" panose="00000800000000000000"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9E0EDAFE-5949-4D90-BE87-788183B0A9BB}"/>
              </a:ext>
            </a:extLst>
          </p:cNvPr>
          <p:cNvSpPr>
            <a:spLocks noGrp="1"/>
          </p:cNvSpPr>
          <p:nvPr>
            <p:ph type="sldNum" idx="12"/>
          </p:nvPr>
        </p:nvSpPr>
        <p:spPr/>
        <p:txBody>
          <a:bodyPr/>
          <a:lstStyle/>
          <a:p>
            <a:fld id="{00000000-1234-1234-1234-123412341234}" type="slidenum">
              <a:rPr lang="en-GB" smtClean="0"/>
              <a:pPr/>
              <a:t>8</a:t>
            </a:fld>
            <a:endParaRPr lang="en-GB"/>
          </a:p>
        </p:txBody>
      </p:sp>
    </p:spTree>
    <p:extLst>
      <p:ext uri="{BB962C8B-B14F-4D97-AF65-F5344CB8AC3E}">
        <p14:creationId xmlns:p14="http://schemas.microsoft.com/office/powerpoint/2010/main" val="283750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OSLO </a:t>
            </a:r>
            <a:r>
              <a:rPr lang="en-GB" dirty="0" err="1"/>
              <a:t>Persoon</a:t>
            </a:r>
            <a:endParaRPr lang="en-GB" dirty="0"/>
          </a:p>
        </p:txBody>
      </p:sp>
      <p:sp>
        <p:nvSpPr>
          <p:cNvPr id="3" name="Title 2"/>
          <p:cNvSpPr>
            <a:spLocks noGrp="1"/>
          </p:cNvSpPr>
          <p:nvPr>
            <p:ph type="title"/>
          </p:nvPr>
        </p:nvSpPr>
        <p:spPr/>
        <p:txBody>
          <a:bodyPr/>
          <a:lstStyle/>
          <a:p>
            <a:r>
              <a:rPr lang="en-GB" dirty="0"/>
              <a:t>De </a:t>
            </a:r>
            <a:r>
              <a:rPr lang="en-GB" dirty="0" err="1"/>
              <a:t>standaard</a:t>
            </a:r>
            <a:endParaRPr lang="en-GB" dirty="0"/>
          </a:p>
        </p:txBody>
      </p:sp>
    </p:spTree>
    <p:extLst>
      <p:ext uri="{BB962C8B-B14F-4D97-AF65-F5344CB8AC3E}">
        <p14:creationId xmlns:p14="http://schemas.microsoft.com/office/powerpoint/2010/main" val="3075394061"/>
      </p:ext>
    </p:extLst>
  </p:cSld>
  <p:clrMapOvr>
    <a:masterClrMapping/>
  </p:clrMapOvr>
</p:sld>
</file>

<file path=ppt/theme/theme1.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EEBBAA58-7305-40B6-96FB-57860A0C78F6}" vid="{2D56A21C-4764-44E4-9B13-86BAD52A47A1}"/>
    </a:ext>
  </a:extLst>
</a:theme>
</file>

<file path=ppt/theme/theme2.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4" ma:contentTypeDescription="Create a new document." ma:contentTypeScope="" ma:versionID="3786946277948c8c3366da98db3fb6ae">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f09d434fbb825704eb23e1c37b8c9dd4"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07C5F2-BC8E-4EC8-97C1-E7E0E655778E}">
  <ds:schemaRefs>
    <ds:schemaRef ds:uri="http://schemas.microsoft.com/sharepoint/v3/contenttype/forms"/>
  </ds:schemaRefs>
</ds:datastoreItem>
</file>

<file path=customXml/itemProps2.xml><?xml version="1.0" encoding="utf-8"?>
<ds:datastoreItem xmlns:ds="http://schemas.openxmlformats.org/officeDocument/2006/customXml" ds:itemID="{3A611D0F-37FD-4045-BF58-E325608ED08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DD5FBE5-E183-42C2-A754-A80FB79D29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5de4e-6ecd-4522-a9f4-1c24c7648312"/>
    <ds:schemaRef ds:uri="d8af5a5f-e2e6-468c-9f28-f81d99523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AIVPresentatie</Template>
  <TotalTime>6585</TotalTime>
  <Words>1557</Words>
  <Application>Microsoft Office PowerPoint</Application>
  <PresentationFormat>A4 Paper (210x297 mm)</PresentationFormat>
  <Paragraphs>419</Paragraphs>
  <Slides>53</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Segoe UI</vt:lpstr>
      <vt:lpstr>Calibri</vt:lpstr>
      <vt:lpstr>FlandersArtSans-Regular</vt:lpstr>
      <vt:lpstr>Wingdings</vt:lpstr>
      <vt:lpstr>Arial</vt:lpstr>
      <vt:lpstr>FlandersArtSans-Light</vt:lpstr>
      <vt:lpstr>Helvetica Neue</vt:lpstr>
      <vt:lpstr>FlandersArtSans-Bold</vt:lpstr>
      <vt:lpstr>Noto Sans Symbols</vt:lpstr>
      <vt:lpstr>Georgia</vt:lpstr>
      <vt:lpstr>Office Theme</vt:lpstr>
      <vt:lpstr>OSLO-Persoon</vt:lpstr>
      <vt:lpstr>Praktische afspraken</vt:lpstr>
      <vt:lpstr>Overzicht</vt:lpstr>
      <vt:lpstr>Inleiding</vt:lpstr>
      <vt:lpstr>PowerPoint Presentation</vt:lpstr>
      <vt:lpstr>PowerPoint Presentation</vt:lpstr>
      <vt:lpstr>PowerPoint Presentation</vt:lpstr>
      <vt:lpstr>PowerPoint Presentation</vt:lpstr>
      <vt:lpstr>De standaard</vt:lpstr>
      <vt:lpstr>Standaard</vt:lpstr>
      <vt:lpstr>Interoperabilteit</vt:lpstr>
      <vt:lpstr>Interoperabilteit</vt:lpstr>
      <vt:lpstr>Semantiek</vt:lpstr>
      <vt:lpstr>Techniek</vt:lpstr>
      <vt:lpstr>(CIM)-&gt;PIM-&gt;PSM-&gt;code</vt:lpstr>
      <vt:lpstr>Use cases</vt:lpstr>
      <vt:lpstr>Use cases persoon</vt:lpstr>
      <vt:lpstr>Bestaande standaarden/applicaties</vt:lpstr>
      <vt:lpstr>Belgische persoonsregisters</vt:lpstr>
      <vt:lpstr>Bestaande standaarden/applicaties</vt:lpstr>
      <vt:lpstr>Definitie Persoon</vt:lpstr>
      <vt:lpstr>Model Persoon</vt:lpstr>
      <vt:lpstr>Identificatie</vt:lpstr>
      <vt:lpstr>Identificatie</vt:lpstr>
      <vt:lpstr>Bevolkingsregister</vt:lpstr>
      <vt:lpstr>Bevolkingsregister</vt:lpstr>
      <vt:lpstr>Relatie persoon-persoon</vt:lpstr>
      <vt:lpstr>Relatie persoon-persoon</vt:lpstr>
      <vt:lpstr>Relatie persoon-staat</vt:lpstr>
      <vt:lpstr>Relatie persoon-staat</vt:lpstr>
      <vt:lpstr>Verblijfplaats</vt:lpstr>
      <vt:lpstr>Verblijfplaats</vt:lpstr>
      <vt:lpstr>Contactinfo</vt:lpstr>
      <vt:lpstr>Contactinfo</vt:lpstr>
      <vt:lpstr>NIET</vt:lpstr>
      <vt:lpstr>NIET (2)</vt:lpstr>
      <vt:lpstr>Deliverables</vt:lpstr>
      <vt:lpstr>Vocabularium vs Applicatieprofiel</vt:lpstr>
      <vt:lpstr>Vocabularium OSLO-Persoon</vt:lpstr>
      <vt:lpstr>Applicatieprofiel OSLO-Persoon basis</vt:lpstr>
      <vt:lpstr>Toepassingen</vt:lpstr>
      <vt:lpstr>Waar wordt OSLO toegepast?</vt:lpstr>
      <vt:lpstr>Stap 1: Beschrijven van informatienoden Voorbeeld Burgerprofiel </vt:lpstr>
      <vt:lpstr>Stap 2: Analyseren bestaande OSLO Semantiek http://data.vlaanderen.be/ns/ </vt:lpstr>
      <vt:lpstr>Stap 3: Overlap en verschillen bepalen Voorbeeld Burgerprofiel </vt:lpstr>
      <vt:lpstr>Stap 4: Verschillen wegwerken a.d.h.v. acties Voorbeeld Burgerprofiel </vt:lpstr>
      <vt:lpstr>Stap 5: Finale mapping Voorbeeld Burgerprofiel </vt:lpstr>
      <vt:lpstr>Stap 6: Verfijnen tot eigen applicatieprofiel Voorbeeld Burgerprofiel </vt:lpstr>
      <vt:lpstr>Stap 7: Technische implementatie met JSON-LD Voorbeeld Burgerprofiel </vt:lpstr>
      <vt:lpstr>MAGDA (persoonsdiensten)– Implementatie OSLO</vt:lpstr>
      <vt:lpstr>Vragen?</vt:lpstr>
      <vt:lpstr>Vervolgstappen</vt:lpstr>
      <vt:lpstr>PowerPoint Presentation</vt:lpstr>
    </vt:vector>
  </TitlesOfParts>
  <Company>Informatie Vlaanderen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OSLO-Organisatie</dc:title>
  <dc:creator>Thijs Geert</dc:creator>
  <cp:lastModifiedBy>Sarah Carron</cp:lastModifiedBy>
  <cp:revision>91</cp:revision>
  <dcterms:created xsi:type="dcterms:W3CDTF">2018-05-03T08:56:02Z</dcterms:created>
  <dcterms:modified xsi:type="dcterms:W3CDTF">2018-05-16T14:58:04Z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ies>
</file>